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256" r:id="rId2"/>
    <p:sldId id="264" r:id="rId3"/>
    <p:sldId id="258" r:id="rId4"/>
    <p:sldId id="261" r:id="rId5"/>
    <p:sldId id="302" r:id="rId6"/>
    <p:sldId id="303" r:id="rId7"/>
    <p:sldId id="308" r:id="rId8"/>
    <p:sldId id="309" r:id="rId9"/>
    <p:sldId id="310" r:id="rId10"/>
    <p:sldId id="311" r:id="rId11"/>
    <p:sldId id="304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21" r:id="rId20"/>
    <p:sldId id="328" r:id="rId21"/>
    <p:sldId id="323" r:id="rId22"/>
    <p:sldId id="326" r:id="rId23"/>
    <p:sldId id="327" r:id="rId24"/>
    <p:sldId id="324" r:id="rId25"/>
    <p:sldId id="325" r:id="rId26"/>
    <p:sldId id="320" r:id="rId27"/>
  </p:sldIdLst>
  <p:sldSz cx="9144000" cy="5143500" type="screen16x9"/>
  <p:notesSz cx="6858000" cy="9144000"/>
  <p:embeddedFontLst>
    <p:embeddedFont>
      <p:font typeface="Catamaran" panose="020B0600000101010101" charset="0"/>
      <p:regular r:id="rId29"/>
      <p:bold r:id="rId30"/>
    </p:embeddedFont>
    <p:embeddedFont>
      <p:font typeface="Lexend Deca" panose="020B0600000101010101" charset="0"/>
      <p:regular r:id="rId31"/>
      <p:bold r:id="rId32"/>
    </p:embeddedFont>
    <p:embeddedFont>
      <p:font typeface="제주고딕" panose="02000300000000000000" pitchFamily="2" charset="-127"/>
      <p:regular r:id="rId33"/>
    </p:embeddedFont>
    <p:embeddedFont>
      <p:font typeface="조선일보명조" panose="02030304000000000000" pitchFamily="18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CA1B5D-7E75-41CA-9532-34CE3C6B1297}">
  <a:tblStyle styleId="{47CA1B5D-7E75-41CA-9532-34CE3C6B12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9" autoAdjust="0"/>
  </p:normalViewPr>
  <p:slideViewPr>
    <p:cSldViewPr snapToGrid="0">
      <p:cViewPr varScale="1">
        <p:scale>
          <a:sx n="100" d="100"/>
          <a:sy n="100" d="100"/>
        </p:scale>
        <p:origin x="2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94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8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27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6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898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73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65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434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35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88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be849174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be849174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627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99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72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846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04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525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c2006fb7b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3c2006fb7b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12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7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77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33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56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25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>
            <a:off x="2135400" y="563236"/>
            <a:ext cx="48732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2941775" y="1507125"/>
            <a:ext cx="3200100" cy="13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2555100" y="3617775"/>
            <a:ext cx="40338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en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" name="Google Shape;162;p24"/>
          <p:cNvSpPr/>
          <p:nvPr/>
        </p:nvSpPr>
        <p:spPr>
          <a:xfrm rot="5400000">
            <a:off x="-949225" y="193663"/>
            <a:ext cx="43269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 rot="5400000">
            <a:off x="5766325" y="3947838"/>
            <a:ext cx="43269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2"/>
          </p:nvPr>
        </p:nvSpPr>
        <p:spPr>
          <a:xfrm>
            <a:off x="2854650" y="4221100"/>
            <a:ext cx="34347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19191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6" r:id="rId5"/>
    <p:sldLayoutId id="2147483670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43.201.56.11:8080/diary_adm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43.201.56.11:8080/diary_admi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43.201.56.11:8080/diary_admi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hyperlink" Target="http://43.201.56.11:8080/diary_adm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github.com/ssooyaaa/soo_project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ssooyaaa/soo_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http://43.201.56.11:8080/diary_admin" TargetMode="External"/><Relationship Id="rId4" Type="http://schemas.openxmlformats.org/officeDocument/2006/relationships/hyperlink" Target="http://43.201.56.1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1899093" y="844171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Web Developer Portfolio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3578368" y="3318321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최수현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Choi Soo Hyun</a:t>
            </a:r>
            <a:endParaRPr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3" name="Google Shape;183;p30"/>
          <p:cNvCxnSpPr/>
          <p:nvPr/>
        </p:nvCxnSpPr>
        <p:spPr>
          <a:xfrm>
            <a:off x="4203268" y="3276596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A7B394-BB85-C5BF-B1D1-0545FC1B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1" y="1403787"/>
            <a:ext cx="2122838" cy="21228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FD24268-DC1E-58E1-01AF-9FCB2E529271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4DC1F5D0-1E4F-297E-6D4B-C91B30759D13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(1 / 5)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8059A880-16C7-FFAC-B19A-DC27DA191D8A}"/>
              </a:ext>
            </a:extLst>
          </p:cNvPr>
          <p:cNvSpPr txBox="1">
            <a:spLocks/>
          </p:cNvSpPr>
          <p:nvPr/>
        </p:nvSpPr>
        <p:spPr>
          <a:xfrm>
            <a:off x="7567786" y="158113"/>
            <a:ext cx="225464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http://43.201.56.11/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FB8C4-C189-4588-4AE1-ACEADC6E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52" y="1747683"/>
            <a:ext cx="1702823" cy="322295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Google Shape;303;p38">
            <a:extLst>
              <a:ext uri="{FF2B5EF4-FFF2-40B4-BE49-F238E27FC236}">
                <a16:creationId xmlns:a16="http://schemas.microsoft.com/office/drawing/2014/main" id="{188CBE57-3377-3BC3-6B33-7D1E186F57DA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작성된 다이어리 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9" name="Google Shape;303;p38">
            <a:extLst>
              <a:ext uri="{FF2B5EF4-FFF2-40B4-BE49-F238E27FC236}">
                <a16:creationId xmlns:a16="http://schemas.microsoft.com/office/drawing/2014/main" id="{2FDFF5DF-2EA2-D872-EF0C-0EC110CF38AA}"/>
              </a:ext>
            </a:extLst>
          </p:cNvPr>
          <p:cNvSpPr txBox="1"/>
          <p:nvPr/>
        </p:nvSpPr>
        <p:spPr>
          <a:xfrm>
            <a:off x="291839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작성한 다이어리를 간략하게 보여주고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방문했던 곳을 지도로 표시해주는 화면입니다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46AD8E-1CF0-2396-4AB9-50CC88B46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99" y="1865794"/>
            <a:ext cx="3040666" cy="2873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DE2247-3C33-8AD5-EA27-2711EBD6C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65" y="1990494"/>
            <a:ext cx="3335215" cy="2749269"/>
          </a:xfrm>
          <a:prstGeom prst="rect">
            <a:avLst/>
          </a:prstGeom>
        </p:spPr>
      </p:pic>
      <p:sp>
        <p:nvSpPr>
          <p:cNvPr id="14" name="Google Shape;303;p38">
            <a:extLst>
              <a:ext uri="{FF2B5EF4-FFF2-40B4-BE49-F238E27FC236}">
                <a16:creationId xmlns:a16="http://schemas.microsoft.com/office/drawing/2014/main" id="{4D5FEBC5-7DE4-C4D3-C3B6-7F1473A6D90A}"/>
              </a:ext>
            </a:extLst>
          </p:cNvPr>
          <p:cNvSpPr txBox="1"/>
          <p:nvPr/>
        </p:nvSpPr>
        <p:spPr>
          <a:xfrm>
            <a:off x="2934290" y="4706245"/>
            <a:ext cx="266271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Google Maps API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를 이용한 지도 표시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660862-7DAD-E1AD-DA47-797916CABA49}"/>
              </a:ext>
            </a:extLst>
          </p:cNvPr>
          <p:cNvSpPr/>
          <p:nvPr/>
        </p:nvSpPr>
        <p:spPr>
          <a:xfrm>
            <a:off x="2262394" y="3137254"/>
            <a:ext cx="355446" cy="446604"/>
          </a:xfrm>
          <a:prstGeom prst="rightArrow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7" name="Google Shape;303;p38">
            <a:extLst>
              <a:ext uri="{FF2B5EF4-FFF2-40B4-BE49-F238E27FC236}">
                <a16:creationId xmlns:a16="http://schemas.microsoft.com/office/drawing/2014/main" id="{8661052D-2D64-6A3E-AE14-ABAE96496233}"/>
              </a:ext>
            </a:extLst>
          </p:cNvPr>
          <p:cNvSpPr txBox="1"/>
          <p:nvPr/>
        </p:nvSpPr>
        <p:spPr>
          <a:xfrm>
            <a:off x="6452382" y="4698263"/>
            <a:ext cx="266271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간략하게 적힌 다이어리 목록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1" name="Google Shape;236;p35">
            <a:extLst>
              <a:ext uri="{FF2B5EF4-FFF2-40B4-BE49-F238E27FC236}">
                <a16:creationId xmlns:a16="http://schemas.microsoft.com/office/drawing/2014/main" id="{953EC51B-FEC7-1F92-BA35-921115D6810E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2081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(2 / 5)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7567786" y="158113"/>
            <a:ext cx="225464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http://43.201.56.11/</a:t>
            </a: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다이어리 작성하기 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91839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다이어리를 작성시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다른 항목</a:t>
            </a:r>
            <a:r>
              <a:rPr lang="en-US" altLang="ko-KR" sz="1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(TIPS / PHOTOS)</a:t>
            </a:r>
            <a:r>
              <a:rPr lang="ko-KR" altLang="en-US" sz="1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도 같이 작성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할 수 있습니다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BD39A5-208E-96F3-0A03-AA5B3541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46" y="1819341"/>
            <a:ext cx="2032036" cy="29204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8E6D4C-D5D1-A3D0-9525-626ACA567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086" y="2027903"/>
            <a:ext cx="2759482" cy="21092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1476C9-4C8B-5548-376B-EE3E822C1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105" y="2027897"/>
            <a:ext cx="3086123" cy="200578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A87F9-50B1-823C-82AB-DAC727075763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A9D92C9-3200-AE85-2B28-80F0F77D7A34}"/>
              </a:ext>
            </a:extLst>
          </p:cNvPr>
          <p:cNvSpPr/>
          <p:nvPr/>
        </p:nvSpPr>
        <p:spPr>
          <a:xfrm>
            <a:off x="2485104" y="3119403"/>
            <a:ext cx="355445" cy="446604"/>
          </a:xfrm>
          <a:prstGeom prst="rightArrow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8" name="Google Shape;303;p38">
            <a:extLst>
              <a:ext uri="{FF2B5EF4-FFF2-40B4-BE49-F238E27FC236}">
                <a16:creationId xmlns:a16="http://schemas.microsoft.com/office/drawing/2014/main" id="{B8A5DC3E-9B2C-CB2C-DE96-A0E59C31D5E6}"/>
              </a:ext>
            </a:extLst>
          </p:cNvPr>
          <p:cNvSpPr txBox="1"/>
          <p:nvPr/>
        </p:nvSpPr>
        <p:spPr>
          <a:xfrm>
            <a:off x="3128617" y="4048667"/>
            <a:ext cx="266271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My Diary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에 저장되는 부분</a:t>
            </a:r>
            <a:endParaRPr lang="en-US" altLang="ko-KR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(Diary +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추가 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Photos)</a:t>
            </a:r>
            <a:endParaRPr sz="10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9" name="Google Shape;303;p38">
            <a:extLst>
              <a:ext uri="{FF2B5EF4-FFF2-40B4-BE49-F238E27FC236}">
                <a16:creationId xmlns:a16="http://schemas.microsoft.com/office/drawing/2014/main" id="{C2D14E43-358D-9EE7-048C-6053FFEF41BA}"/>
              </a:ext>
            </a:extLst>
          </p:cNvPr>
          <p:cNvSpPr txBox="1"/>
          <p:nvPr/>
        </p:nvSpPr>
        <p:spPr>
          <a:xfrm>
            <a:off x="5228304" y="4026548"/>
            <a:ext cx="4066885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Tips / Photos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에 저장되는 부분</a:t>
            </a:r>
            <a:endParaRPr lang="en-US" altLang="ko-KR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20" name="Google Shape;303;p38">
            <a:extLst>
              <a:ext uri="{FF2B5EF4-FFF2-40B4-BE49-F238E27FC236}">
                <a16:creationId xmlns:a16="http://schemas.microsoft.com/office/drawing/2014/main" id="{A7408DE0-12FD-2DFA-0F57-B1623FF0BB0A}"/>
              </a:ext>
            </a:extLst>
          </p:cNvPr>
          <p:cNvSpPr txBox="1"/>
          <p:nvPr/>
        </p:nvSpPr>
        <p:spPr>
          <a:xfrm>
            <a:off x="5905961" y="4317873"/>
            <a:ext cx="4066885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- Tips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부분 나라 이름과 같이 저장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나라별 구분 가능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-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숨은 명소는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국내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/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해외 카테고리에 맞춰 저장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C3CF6A-41A4-B7CD-9B82-36A795DD8D21}"/>
              </a:ext>
            </a:extLst>
          </p:cNvPr>
          <p:cNvSpPr/>
          <p:nvPr/>
        </p:nvSpPr>
        <p:spPr>
          <a:xfrm>
            <a:off x="4004187" y="2571750"/>
            <a:ext cx="464574" cy="178824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29DBFD-1C64-B58D-B217-25A75AFACCE3}"/>
              </a:ext>
            </a:extLst>
          </p:cNvPr>
          <p:cNvSpPr/>
          <p:nvPr/>
        </p:nvSpPr>
        <p:spPr>
          <a:xfrm>
            <a:off x="4384698" y="2210415"/>
            <a:ext cx="843606" cy="178824"/>
          </a:xfrm>
          <a:prstGeom prst="rect">
            <a:avLst/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EC916B-6BF3-E3B2-0274-9B8CC862422B}"/>
              </a:ext>
            </a:extLst>
          </p:cNvPr>
          <p:cNvCxnSpPr>
            <a:stCxn id="23" idx="3"/>
          </p:cNvCxnSpPr>
          <p:nvPr/>
        </p:nvCxnSpPr>
        <p:spPr>
          <a:xfrm>
            <a:off x="4468761" y="2661162"/>
            <a:ext cx="1504336" cy="207860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FEFCFCA-F583-7727-A042-4E8D5AC65BB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846328" y="2407392"/>
            <a:ext cx="1059633" cy="207668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2DA96C21-1E90-690F-5612-5D1215E330D2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54394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3054667-4BC3-EEEF-79A9-1A38A6ECAF1E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(3 / 5)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7567786" y="158113"/>
            <a:ext cx="225464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http://43.201.56.11/</a:t>
            </a: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다이어리 </a:t>
            </a:r>
            <a:r>
              <a:rPr lang="ko-KR" altLang="en-US" sz="1300" b="1" dirty="0" err="1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더보기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 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91959" y="1315157"/>
            <a:ext cx="6487982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작성한 다이어리를 보여주는 화면입니다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저장한 모든 내용을 확인하고 수정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삭제를 할 수 있습니다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9A82C-D221-74E9-F59E-40A6216B5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71" y="1733673"/>
            <a:ext cx="3635298" cy="2783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02544-F271-62E4-DA0A-349E485B1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76" y="1764353"/>
            <a:ext cx="3162816" cy="31601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A81831-EB76-4137-F35D-78D1A33858B4}"/>
              </a:ext>
            </a:extLst>
          </p:cNvPr>
          <p:cNvSpPr/>
          <p:nvPr/>
        </p:nvSpPr>
        <p:spPr>
          <a:xfrm>
            <a:off x="3382254" y="2392926"/>
            <a:ext cx="464574" cy="1788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A7ECFE-26E1-DF31-826D-F205031CFBB7}"/>
              </a:ext>
            </a:extLst>
          </p:cNvPr>
          <p:cNvSpPr/>
          <p:nvPr/>
        </p:nvSpPr>
        <p:spPr>
          <a:xfrm>
            <a:off x="4662043" y="1718807"/>
            <a:ext cx="1062250" cy="2783316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0DC4CC-02C1-7AF0-FC36-5E60EA5779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846828" y="2482338"/>
            <a:ext cx="815215" cy="62812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303;p38">
            <a:extLst>
              <a:ext uri="{FF2B5EF4-FFF2-40B4-BE49-F238E27FC236}">
                <a16:creationId xmlns:a16="http://schemas.microsoft.com/office/drawing/2014/main" id="{D65C40B8-84F1-471A-B4E8-A80D446A8F6C}"/>
              </a:ext>
            </a:extLst>
          </p:cNvPr>
          <p:cNvSpPr txBox="1"/>
          <p:nvPr/>
        </p:nvSpPr>
        <p:spPr>
          <a:xfrm>
            <a:off x="5307983" y="4566057"/>
            <a:ext cx="266271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More Photos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목록을 보는 부분 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Google Shape;236;p35">
            <a:extLst>
              <a:ext uri="{FF2B5EF4-FFF2-40B4-BE49-F238E27FC236}">
                <a16:creationId xmlns:a16="http://schemas.microsoft.com/office/drawing/2014/main" id="{C36FD8F6-7AB2-C47A-BC90-EFA8B7DB94BF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9297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(4 / 5)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7567786" y="158113"/>
            <a:ext cx="225464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http://43.201.56.11/</a:t>
            </a: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인공지능을 이용한 여행 계획 도움 받기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Tips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를 보기 전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AI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를 이용해 여행에 관해 도움을 받을 수 있습니다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 (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여행지 추천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여행 경로 등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A00D8-DE9A-A777-5A5D-7C12D7C2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1" y="2162935"/>
            <a:ext cx="3746620" cy="194609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E921A7-A69E-A51E-F2FE-9FF518C6676B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3BD9F-D1C1-23FF-3A25-F1AC618E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667" y="1690598"/>
            <a:ext cx="3578562" cy="3049165"/>
          </a:xfrm>
          <a:prstGeom prst="rect">
            <a:avLst/>
          </a:prstGeom>
        </p:spPr>
      </p:pic>
      <p:sp>
        <p:nvSpPr>
          <p:cNvPr id="8" name="Google Shape;303;p38">
            <a:extLst>
              <a:ext uri="{FF2B5EF4-FFF2-40B4-BE49-F238E27FC236}">
                <a16:creationId xmlns:a16="http://schemas.microsoft.com/office/drawing/2014/main" id="{345E4763-82E5-8763-E181-69CCBBF4CFAC}"/>
              </a:ext>
            </a:extLst>
          </p:cNvPr>
          <p:cNvSpPr txBox="1"/>
          <p:nvPr/>
        </p:nvSpPr>
        <p:spPr>
          <a:xfrm>
            <a:off x="943895" y="4185171"/>
            <a:ext cx="308405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Chat GPT API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를 이용한 여행 계획 도움 받기 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937A5AC-F18C-9F84-B531-2702F307D624}"/>
              </a:ext>
            </a:extLst>
          </p:cNvPr>
          <p:cNvSpPr/>
          <p:nvPr/>
        </p:nvSpPr>
        <p:spPr>
          <a:xfrm>
            <a:off x="4410034" y="2977010"/>
            <a:ext cx="355445" cy="446604"/>
          </a:xfrm>
          <a:prstGeom prst="rightArrow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4" name="Google Shape;236;p35">
            <a:extLst>
              <a:ext uri="{FF2B5EF4-FFF2-40B4-BE49-F238E27FC236}">
                <a16:creationId xmlns:a16="http://schemas.microsoft.com/office/drawing/2014/main" id="{41715658-DEC8-84F7-A5AC-02133655D3A7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35617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75D0A22-3420-E5FB-6CCF-57A7E5340EDF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(5 / 5)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7567786" y="158113"/>
            <a:ext cx="225464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http://43.201.56.11/</a:t>
            </a: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공유한 </a:t>
            </a:r>
            <a:r>
              <a:rPr lang="en-US" altLang="ko-KR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TIPS / PHOTOS &amp; 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댓글 작성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77090" y="1315157"/>
            <a:ext cx="6316997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다이어리 작성 시에 작성되었던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tips/photos(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숨은 명소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)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를 보여주는 화면입니다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각 글마다 댓글 작성도 가능합니다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.(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로그인 전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비회원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/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로그인 후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회원 닉네임으로 작성됩니다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424663-C25F-2ED6-930E-179DE39F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8" y="1972448"/>
            <a:ext cx="2858487" cy="2665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D5805B-AA91-D894-6E3E-8A11FDCAA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478" y="1972448"/>
            <a:ext cx="3043656" cy="2655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A1B383-C484-79DE-BAD2-0F77B3BBD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184" y="1378306"/>
            <a:ext cx="2132463" cy="147615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C866C-8922-FAB8-9B18-27D96B0E5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184" y="2975324"/>
            <a:ext cx="2139352" cy="166274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2" name="Google Shape;303;p38">
            <a:extLst>
              <a:ext uri="{FF2B5EF4-FFF2-40B4-BE49-F238E27FC236}">
                <a16:creationId xmlns:a16="http://schemas.microsoft.com/office/drawing/2014/main" id="{9EB988F3-EA83-646A-9F98-A0E97846E32A}"/>
              </a:ext>
            </a:extLst>
          </p:cNvPr>
          <p:cNvSpPr txBox="1"/>
          <p:nvPr/>
        </p:nvSpPr>
        <p:spPr>
          <a:xfrm>
            <a:off x="385538" y="4620043"/>
            <a:ext cx="304365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Tips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항목별 목록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3" name="Google Shape;303;p38">
            <a:extLst>
              <a:ext uri="{FF2B5EF4-FFF2-40B4-BE49-F238E27FC236}">
                <a16:creationId xmlns:a16="http://schemas.microsoft.com/office/drawing/2014/main" id="{15944455-9D0B-E5FF-3491-BCAA43734856}"/>
              </a:ext>
            </a:extLst>
          </p:cNvPr>
          <p:cNvSpPr txBox="1"/>
          <p:nvPr/>
        </p:nvSpPr>
        <p:spPr>
          <a:xfrm>
            <a:off x="3380945" y="4621850"/>
            <a:ext cx="304365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Photos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항목별 목록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4" name="Google Shape;303;p38">
            <a:extLst>
              <a:ext uri="{FF2B5EF4-FFF2-40B4-BE49-F238E27FC236}">
                <a16:creationId xmlns:a16="http://schemas.microsoft.com/office/drawing/2014/main" id="{CAEDE6CD-8EB9-39F3-8313-BA98F4CEF8BD}"/>
              </a:ext>
            </a:extLst>
          </p:cNvPr>
          <p:cNvSpPr txBox="1"/>
          <p:nvPr/>
        </p:nvSpPr>
        <p:spPr>
          <a:xfrm>
            <a:off x="6291769" y="4714069"/>
            <a:ext cx="304365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댓글 작성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7" name="Google Shape;236;p35">
            <a:extLst>
              <a:ext uri="{FF2B5EF4-FFF2-40B4-BE49-F238E27FC236}">
                <a16:creationId xmlns:a16="http://schemas.microsoft.com/office/drawing/2014/main" id="{30AE84F0-B0B1-01FD-6E66-3E81EDA42155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9586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관리자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(1 / 4)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6296722" y="158113"/>
            <a:ext cx="275806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http://43.201.56.11:8080/diary_admin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ID : admin1  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PW : !csh950819)</a:t>
            </a:r>
            <a:endParaRPr lang="en-US" sz="9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회원 관리</a:t>
            </a:r>
            <a:r>
              <a:rPr lang="en-US" altLang="ko-KR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(Users)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99393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회원의 활동 내역과 가입날짜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/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계정 존재 여부 확인으로 계정 삭제 할 수 있습니다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32CE96-3AE0-5773-A99A-A78C7FDCD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28563"/>
            <a:ext cx="4222595" cy="17423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E948DF-7017-01F0-EB18-AFCBF670C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62" y="2135997"/>
            <a:ext cx="4133951" cy="1768703"/>
          </a:xfrm>
          <a:prstGeom prst="rect">
            <a:avLst/>
          </a:prstGeom>
        </p:spPr>
      </p:pic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52CDA0CE-D61B-69EE-3342-2FCCD25246DD}"/>
              </a:ext>
            </a:extLst>
          </p:cNvPr>
          <p:cNvSpPr txBox="1"/>
          <p:nvPr/>
        </p:nvSpPr>
        <p:spPr>
          <a:xfrm>
            <a:off x="5161469" y="3976039"/>
            <a:ext cx="304365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해당 회원 번호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Click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시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확인 가능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7" name="Google Shape;303;p38">
            <a:extLst>
              <a:ext uri="{FF2B5EF4-FFF2-40B4-BE49-F238E27FC236}">
                <a16:creationId xmlns:a16="http://schemas.microsoft.com/office/drawing/2014/main" id="{6E28762D-4F1E-02AB-739A-85EEC1FEED14}"/>
              </a:ext>
            </a:extLst>
          </p:cNvPr>
          <p:cNvSpPr txBox="1"/>
          <p:nvPr/>
        </p:nvSpPr>
        <p:spPr>
          <a:xfrm>
            <a:off x="610412" y="3904700"/>
            <a:ext cx="349404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Tx/>
              <a:buChar char="-"/>
            </a:pP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회원이 탈퇴할 경우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만일의 사태를 대비하여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삭제되지 않고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계정 존재를 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“N”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으로 변경</a:t>
            </a:r>
            <a:endParaRPr lang="en-US" altLang="ko-KR" sz="10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Tx/>
              <a:buChar char="-"/>
            </a:pP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가입날짜와 활동 내역을 확인 후</a:t>
            </a:r>
            <a:r>
              <a:rPr lang="en-US" altLang="ko-KR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삭제 가능</a:t>
            </a:r>
            <a:endParaRPr lang="en-US" altLang="ko-KR" sz="10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F6CB0-3194-945D-795B-F15821790323}"/>
              </a:ext>
            </a:extLst>
          </p:cNvPr>
          <p:cNvSpPr/>
          <p:nvPr/>
        </p:nvSpPr>
        <p:spPr>
          <a:xfrm>
            <a:off x="5018049" y="2758068"/>
            <a:ext cx="230458" cy="193288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AFC5AF56-8449-5113-BC70-3CAD0AD95B83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89559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F97-8CAA-AD56-09EA-67B4064F8690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관리자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(2 / 4)</a:t>
            </a: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6296722" y="158113"/>
            <a:ext cx="275806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http://43.201.56.11:8080/diary_admin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ID : admin1  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PW : !csh950819)</a:t>
            </a:r>
            <a:endParaRPr lang="en-US" sz="9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TIPS / PHOTOS 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수정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작성된 글을 보고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수정할 수 있는 화면입니다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수정 시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이전의 글은 사라지고 새로 작성된 글로 변경됩니다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6574DF-0D2B-519F-ED93-A76C601C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6" y="1983758"/>
            <a:ext cx="3562464" cy="27531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282370-B0DB-1B7A-ACD4-BCDABE247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591" y="1983758"/>
            <a:ext cx="3741606" cy="2749399"/>
          </a:xfrm>
          <a:prstGeom prst="rect">
            <a:avLst/>
          </a:prstGeom>
        </p:spPr>
      </p:pic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E95C4044-E194-B7D5-F1A8-675F983702D3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56471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9947ED-8F5B-071D-5006-5D3DAAD947E1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관리자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(3 / 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6296722" y="158113"/>
            <a:ext cx="275806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http://43.201.56.11:8080/diary_admin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ID : admin1  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PW : !csh950819)</a:t>
            </a:r>
            <a:endParaRPr lang="en-US" sz="9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TIPS / PHOTOS 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신고 접수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99393" y="1315157"/>
            <a:ext cx="8368822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신고한 내용을 바탕으로 사용자 번호로 검색 후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수정할 수 있습니다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수정 후에는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‘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완료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로 바꿔 다시 수정할 일이 발생하지 않도록 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C4738-6F46-BBA1-D62A-D1B0775B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08" y="1918516"/>
            <a:ext cx="3010005" cy="18633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067C5-F96B-38AB-12CE-C0D2019B0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036" y="3112908"/>
            <a:ext cx="3010005" cy="18713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111915-A246-0989-FF81-F63F223DD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963" y="1918516"/>
            <a:ext cx="2666911" cy="22420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0B13F1-15BF-356F-D5A5-34AEBFD82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632" y="2850184"/>
            <a:ext cx="2565660" cy="2156172"/>
          </a:xfrm>
          <a:prstGeom prst="rect">
            <a:avLst/>
          </a:prstGeom>
        </p:spPr>
      </p:pic>
      <p:sp>
        <p:nvSpPr>
          <p:cNvPr id="9" name="Google Shape;236;p35">
            <a:extLst>
              <a:ext uri="{FF2B5EF4-FFF2-40B4-BE49-F238E27FC236}">
                <a16:creationId xmlns:a16="http://schemas.microsoft.com/office/drawing/2014/main" id="{D0B38703-73A3-800B-3C83-56EAFA22C1BE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0366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8494CC-F625-C276-65FB-D70F654F419B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관리자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(4 / 4)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F616DCF1-16FB-DBC2-356E-70CF0E25FDCA}"/>
              </a:ext>
            </a:extLst>
          </p:cNvPr>
          <p:cNvSpPr txBox="1">
            <a:spLocks/>
          </p:cNvSpPr>
          <p:nvPr/>
        </p:nvSpPr>
        <p:spPr>
          <a:xfrm>
            <a:off x="6296722" y="158113"/>
            <a:ext cx="275806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http://43.201.56.11:8080/diary_admin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ID : admin1  </a:t>
            </a:r>
            <a:r>
              <a:rPr lang="ko-KR" altLang="en-US" sz="900" dirty="0">
                <a:solidFill>
                  <a:schemeClr val="accent3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임시 </a:t>
            </a:r>
            <a:r>
              <a:rPr lang="en-US" altLang="ko-KR" sz="900" dirty="0">
                <a:solidFill>
                  <a:schemeClr val="accent3">
                    <a:lumMod val="75000"/>
                  </a:schemeClr>
                </a:solidFill>
              </a:rPr>
              <a:t>PW : !csh950819)</a:t>
            </a:r>
            <a:endParaRPr lang="en-US" sz="9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Google Shape;303;p38">
            <a:extLst>
              <a:ext uri="{FF2B5EF4-FFF2-40B4-BE49-F238E27FC236}">
                <a16:creationId xmlns:a16="http://schemas.microsoft.com/office/drawing/2014/main" id="{E2613FE0-7434-FB95-216B-BD90A6474B28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댓글 관리 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4" name="Google Shape;303;p38">
            <a:extLst>
              <a:ext uri="{FF2B5EF4-FFF2-40B4-BE49-F238E27FC236}">
                <a16:creationId xmlns:a16="http://schemas.microsoft.com/office/drawing/2014/main" id="{2B31C094-293A-01D5-7F57-9F8C5973A45B}"/>
              </a:ext>
            </a:extLst>
          </p:cNvPr>
          <p:cNvSpPr txBox="1"/>
          <p:nvPr/>
        </p:nvSpPr>
        <p:spPr>
          <a:xfrm>
            <a:off x="299393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각 항목별 작성된 댓글을 확인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삭제 할 수 있는 페이지입니다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94237F-CCD7-EA00-C008-1BDD367AA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263" y="1751103"/>
            <a:ext cx="5481473" cy="3054034"/>
          </a:xfrm>
          <a:prstGeom prst="rect">
            <a:avLst/>
          </a:prstGeom>
        </p:spPr>
      </p:pic>
      <p:sp>
        <p:nvSpPr>
          <p:cNvPr id="9" name="Google Shape;236;p35">
            <a:extLst>
              <a:ext uri="{FF2B5EF4-FFF2-40B4-BE49-F238E27FC236}">
                <a16:creationId xmlns:a16="http://schemas.microsoft.com/office/drawing/2014/main" id="{5AF5A699-B3C3-583C-F337-5C19B3344FD2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3371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PROJECT#2</a:t>
            </a:r>
            <a:endParaRPr sz="1500" b="1" dirty="0"/>
          </a:p>
        </p:txBody>
      </p:sp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아임잡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사이트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클론 코딩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5FF94B-80D0-11E5-E91A-D50F3DF7022E}"/>
              </a:ext>
            </a:extLst>
          </p:cNvPr>
          <p:cNvGrpSpPr/>
          <p:nvPr/>
        </p:nvGrpSpPr>
        <p:grpSpPr>
          <a:xfrm>
            <a:off x="279548" y="1237367"/>
            <a:ext cx="3077847" cy="936185"/>
            <a:chOff x="279548" y="1237367"/>
            <a:chExt cx="3077847" cy="936185"/>
          </a:xfrm>
        </p:grpSpPr>
        <p:sp>
          <p:nvSpPr>
            <p:cNvPr id="24" name="Google Shape;303;p38">
              <a:extLst>
                <a:ext uri="{FF2B5EF4-FFF2-40B4-BE49-F238E27FC236}">
                  <a16:creationId xmlns:a16="http://schemas.microsoft.com/office/drawing/2014/main" id="{143F0A62-F7D7-1AE9-9239-8C5EA4091D7D}"/>
                </a:ext>
              </a:extLst>
            </p:cNvPr>
            <p:cNvSpPr txBox="1"/>
            <p:nvPr/>
          </p:nvSpPr>
          <p:spPr>
            <a:xfrm>
              <a:off x="279548" y="1237367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개발 기간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5" name="Google Shape;303;p38">
              <a:extLst>
                <a:ext uri="{FF2B5EF4-FFF2-40B4-BE49-F238E27FC236}">
                  <a16:creationId xmlns:a16="http://schemas.microsoft.com/office/drawing/2014/main" id="{6FE920CD-E94E-63BA-C731-6CA9ECA5334A}"/>
                </a:ext>
              </a:extLst>
            </p:cNvPr>
            <p:cNvSpPr txBox="1"/>
            <p:nvPr/>
          </p:nvSpPr>
          <p:spPr>
            <a:xfrm>
              <a:off x="282004" y="1537849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플랫폼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6" name="Google Shape;303;p38">
              <a:extLst>
                <a:ext uri="{FF2B5EF4-FFF2-40B4-BE49-F238E27FC236}">
                  <a16:creationId xmlns:a16="http://schemas.microsoft.com/office/drawing/2014/main" id="{DAEA28D4-8181-0CAA-CE45-7AFD27112685}"/>
                </a:ext>
              </a:extLst>
            </p:cNvPr>
            <p:cNvSpPr txBox="1"/>
            <p:nvPr/>
          </p:nvSpPr>
          <p:spPr>
            <a:xfrm>
              <a:off x="279549" y="1841152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개발 인원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0085DD-F20C-61CF-528A-B118C203B75F}"/>
              </a:ext>
            </a:extLst>
          </p:cNvPr>
          <p:cNvGrpSpPr/>
          <p:nvPr/>
        </p:nvGrpSpPr>
        <p:grpSpPr>
          <a:xfrm>
            <a:off x="272176" y="2887335"/>
            <a:ext cx="3082764" cy="1833381"/>
            <a:chOff x="272176" y="2887335"/>
            <a:chExt cx="3082764" cy="1833381"/>
          </a:xfrm>
        </p:grpSpPr>
        <p:sp>
          <p:nvSpPr>
            <p:cNvPr id="27" name="Google Shape;303;p38">
              <a:extLst>
                <a:ext uri="{FF2B5EF4-FFF2-40B4-BE49-F238E27FC236}">
                  <a16:creationId xmlns:a16="http://schemas.microsoft.com/office/drawing/2014/main" id="{108A8CED-287F-759A-374F-DD35CC47EE78}"/>
                </a:ext>
              </a:extLst>
            </p:cNvPr>
            <p:cNvSpPr txBox="1"/>
            <p:nvPr/>
          </p:nvSpPr>
          <p:spPr>
            <a:xfrm>
              <a:off x="274632" y="2887335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altLang="ko-KR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Language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8" name="Google Shape;303;p38">
              <a:extLst>
                <a:ext uri="{FF2B5EF4-FFF2-40B4-BE49-F238E27FC236}">
                  <a16:creationId xmlns:a16="http://schemas.microsoft.com/office/drawing/2014/main" id="{A3F80853-B942-2192-BB6B-182430576ED1}"/>
                </a:ext>
              </a:extLst>
            </p:cNvPr>
            <p:cNvSpPr txBox="1"/>
            <p:nvPr/>
          </p:nvSpPr>
          <p:spPr>
            <a:xfrm>
              <a:off x="279549" y="3187216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Server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9" name="Google Shape;303;p38">
              <a:extLst>
                <a:ext uri="{FF2B5EF4-FFF2-40B4-BE49-F238E27FC236}">
                  <a16:creationId xmlns:a16="http://schemas.microsoft.com/office/drawing/2014/main" id="{04D06D2B-196C-1A7D-D559-0961799FE0D1}"/>
                </a:ext>
              </a:extLst>
            </p:cNvPr>
            <p:cNvSpPr txBox="1"/>
            <p:nvPr/>
          </p:nvSpPr>
          <p:spPr>
            <a:xfrm>
              <a:off x="274632" y="3491120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Framework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0" name="Google Shape;303;p38">
              <a:extLst>
                <a:ext uri="{FF2B5EF4-FFF2-40B4-BE49-F238E27FC236}">
                  <a16:creationId xmlns:a16="http://schemas.microsoft.com/office/drawing/2014/main" id="{40D649A7-BD94-9BF2-0D86-1F214B2F9F2F}"/>
                </a:ext>
              </a:extLst>
            </p:cNvPr>
            <p:cNvSpPr txBox="1"/>
            <p:nvPr/>
          </p:nvSpPr>
          <p:spPr>
            <a:xfrm>
              <a:off x="272176" y="3784531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DB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1" name="Google Shape;303;p38">
              <a:extLst>
                <a:ext uri="{FF2B5EF4-FFF2-40B4-BE49-F238E27FC236}">
                  <a16:creationId xmlns:a16="http://schemas.microsoft.com/office/drawing/2014/main" id="{CE5D1B82-3AF1-9008-D7C3-240ECDD85CF7}"/>
                </a:ext>
              </a:extLst>
            </p:cNvPr>
            <p:cNvSpPr txBox="1"/>
            <p:nvPr/>
          </p:nvSpPr>
          <p:spPr>
            <a:xfrm>
              <a:off x="277093" y="4084412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IDE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2" name="Google Shape;303;p38">
              <a:extLst>
                <a:ext uri="{FF2B5EF4-FFF2-40B4-BE49-F238E27FC236}">
                  <a16:creationId xmlns:a16="http://schemas.microsoft.com/office/drawing/2014/main" id="{C142664C-1F6B-024B-E36C-2B53226A55ED}"/>
                </a:ext>
              </a:extLst>
            </p:cNvPr>
            <p:cNvSpPr txBox="1"/>
            <p:nvPr/>
          </p:nvSpPr>
          <p:spPr>
            <a:xfrm>
              <a:off x="272176" y="4388316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API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sp>
        <p:nvSpPr>
          <p:cNvPr id="35" name="Google Shape;303;p38">
            <a:extLst>
              <a:ext uri="{FF2B5EF4-FFF2-40B4-BE49-F238E27FC236}">
                <a16:creationId xmlns:a16="http://schemas.microsoft.com/office/drawing/2014/main" id="{6E9F2528-5907-47AB-CEE5-66D07F139BAD}"/>
              </a:ext>
            </a:extLst>
          </p:cNvPr>
          <p:cNvSpPr txBox="1"/>
          <p:nvPr/>
        </p:nvSpPr>
        <p:spPr>
          <a:xfrm>
            <a:off x="286923" y="252448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accent4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개발 환경</a:t>
            </a:r>
            <a:endParaRPr sz="1300" b="1" dirty="0">
              <a:solidFill>
                <a:schemeClr val="accent4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4E38E44-F09A-6ABA-00DF-F4F26A200763}"/>
              </a:ext>
            </a:extLst>
          </p:cNvPr>
          <p:cNvGrpSpPr/>
          <p:nvPr/>
        </p:nvGrpSpPr>
        <p:grpSpPr>
          <a:xfrm>
            <a:off x="1498746" y="1237123"/>
            <a:ext cx="3079078" cy="946695"/>
            <a:chOff x="1230819" y="1235175"/>
            <a:chExt cx="3079078" cy="946695"/>
          </a:xfrm>
        </p:grpSpPr>
        <p:sp>
          <p:nvSpPr>
            <p:cNvPr id="36" name="Google Shape;303;p38">
              <a:extLst>
                <a:ext uri="{FF2B5EF4-FFF2-40B4-BE49-F238E27FC236}">
                  <a16:creationId xmlns:a16="http://schemas.microsoft.com/office/drawing/2014/main" id="{6D6AC963-A894-816A-C456-84BFD50C078D}"/>
                </a:ext>
              </a:extLst>
            </p:cNvPr>
            <p:cNvSpPr txBox="1"/>
            <p:nvPr/>
          </p:nvSpPr>
          <p:spPr>
            <a:xfrm>
              <a:off x="1234506" y="1235175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2023. 06.06 ~ 2023. 06.14 (8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일</a:t>
              </a:r>
              <a:r>
                <a:rPr lang="en-US" altLang="ko-KR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)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8" name="Google Shape;303;p38">
              <a:extLst>
                <a:ext uri="{FF2B5EF4-FFF2-40B4-BE49-F238E27FC236}">
                  <a16:creationId xmlns:a16="http://schemas.microsoft.com/office/drawing/2014/main" id="{4F3CF6E0-E3CF-4B9A-45DE-3C5D1FB0E6B7}"/>
                </a:ext>
              </a:extLst>
            </p:cNvPr>
            <p:cNvSpPr txBox="1"/>
            <p:nvPr/>
          </p:nvSpPr>
          <p:spPr>
            <a:xfrm>
              <a:off x="1233277" y="1549589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Web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9" name="Google Shape;303;p38">
              <a:extLst>
                <a:ext uri="{FF2B5EF4-FFF2-40B4-BE49-F238E27FC236}">
                  <a16:creationId xmlns:a16="http://schemas.microsoft.com/office/drawing/2014/main" id="{1D465FF7-5087-6642-21B0-D0D80C5DDB80}"/>
                </a:ext>
              </a:extLst>
            </p:cNvPr>
            <p:cNvSpPr txBox="1"/>
            <p:nvPr/>
          </p:nvSpPr>
          <p:spPr>
            <a:xfrm>
              <a:off x="1230819" y="1849470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1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명 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(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개인 프로젝트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)</a:t>
              </a:r>
              <a:endParaRPr sz="1200" b="1" dirty="0"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438CEFD-EF02-CB3E-9B38-2B4B9085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17" y="1894337"/>
            <a:ext cx="2626642" cy="14804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6A54E-B1BA-2F91-986A-6ABC9E97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17" y="3340537"/>
            <a:ext cx="2626642" cy="18045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4E467D4B-D339-DFB2-6494-AE6F50871100}"/>
              </a:ext>
            </a:extLst>
          </p:cNvPr>
          <p:cNvGrpSpPr/>
          <p:nvPr/>
        </p:nvGrpSpPr>
        <p:grpSpPr>
          <a:xfrm>
            <a:off x="1498746" y="2895654"/>
            <a:ext cx="3567316" cy="1829245"/>
            <a:chOff x="1491378" y="2894822"/>
            <a:chExt cx="3567316" cy="1829245"/>
          </a:xfrm>
        </p:grpSpPr>
        <p:sp>
          <p:nvSpPr>
            <p:cNvPr id="43" name="Google Shape;303;p38">
              <a:extLst>
                <a:ext uri="{FF2B5EF4-FFF2-40B4-BE49-F238E27FC236}">
                  <a16:creationId xmlns:a16="http://schemas.microsoft.com/office/drawing/2014/main" id="{7961A54E-4D72-77AA-7CFA-FBA0C40C5B12}"/>
                </a:ext>
              </a:extLst>
            </p:cNvPr>
            <p:cNvSpPr txBox="1"/>
            <p:nvPr/>
          </p:nvSpPr>
          <p:spPr>
            <a:xfrm>
              <a:off x="1493833" y="3196496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Apache Tomcat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4" name="Google Shape;303;p38">
              <a:extLst>
                <a:ext uri="{FF2B5EF4-FFF2-40B4-BE49-F238E27FC236}">
                  <a16:creationId xmlns:a16="http://schemas.microsoft.com/office/drawing/2014/main" id="{A9F58D7C-F66C-D1C0-FA6F-3FE43AEC2C85}"/>
                </a:ext>
              </a:extLst>
            </p:cNvPr>
            <p:cNvSpPr txBox="1"/>
            <p:nvPr/>
          </p:nvSpPr>
          <p:spPr>
            <a:xfrm>
              <a:off x="1491378" y="3496379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Spring Framework, Spring Legacy, </a:t>
              </a:r>
              <a:r>
                <a:rPr lang="en-US" sz="1200" dirty="0" err="1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MyBatis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5" name="Google Shape;303;p38">
              <a:extLst>
                <a:ext uri="{FF2B5EF4-FFF2-40B4-BE49-F238E27FC236}">
                  <a16:creationId xmlns:a16="http://schemas.microsoft.com/office/drawing/2014/main" id="{235865B1-2788-9C08-9488-268822FABF5D}"/>
                </a:ext>
              </a:extLst>
            </p:cNvPr>
            <p:cNvSpPr txBox="1"/>
            <p:nvPr/>
          </p:nvSpPr>
          <p:spPr>
            <a:xfrm>
              <a:off x="1491378" y="3776600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MariaDB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6" name="Google Shape;303;p38">
              <a:extLst>
                <a:ext uri="{FF2B5EF4-FFF2-40B4-BE49-F238E27FC236}">
                  <a16:creationId xmlns:a16="http://schemas.microsoft.com/office/drawing/2014/main" id="{C4ECE23E-6928-021F-940E-2126177FF939}"/>
                </a:ext>
              </a:extLst>
            </p:cNvPr>
            <p:cNvSpPr txBox="1"/>
            <p:nvPr/>
          </p:nvSpPr>
          <p:spPr>
            <a:xfrm>
              <a:off x="1498746" y="4084412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Eclipse 2019-12, PhpMyAdmin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7" name="Google Shape;303;p38">
              <a:extLst>
                <a:ext uri="{FF2B5EF4-FFF2-40B4-BE49-F238E27FC236}">
                  <a16:creationId xmlns:a16="http://schemas.microsoft.com/office/drawing/2014/main" id="{C66BCA2C-7E92-6784-53CB-F828AC15BC0D}"/>
                </a:ext>
              </a:extLst>
            </p:cNvPr>
            <p:cNvSpPr txBox="1"/>
            <p:nvPr/>
          </p:nvSpPr>
          <p:spPr>
            <a:xfrm>
              <a:off x="1503663" y="4391667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RESTful API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2" name="Google Shape;303;p38">
              <a:extLst>
                <a:ext uri="{FF2B5EF4-FFF2-40B4-BE49-F238E27FC236}">
                  <a16:creationId xmlns:a16="http://schemas.microsoft.com/office/drawing/2014/main" id="{E465BCA1-F15E-AD66-67EA-4E3542071E28}"/>
                </a:ext>
              </a:extLst>
            </p:cNvPr>
            <p:cNvSpPr txBox="1"/>
            <p:nvPr/>
          </p:nvSpPr>
          <p:spPr>
            <a:xfrm>
              <a:off x="1498745" y="2894822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Java(JDK 11.0.15.1), HTML/CSS, JavaScript, </a:t>
              </a:r>
              <a:r>
                <a:rPr lang="en-US" sz="1200" dirty="0" err="1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Jquery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42F0A8-9649-B5EA-DB8C-831EBFD00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995" y="9619"/>
            <a:ext cx="2626642" cy="2047781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2A62F2-132F-1B41-9787-D921E9E53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</a:t>
            </a:r>
            <a:r>
              <a:rPr lang="en" b="1"/>
              <a:t>resume</a:t>
            </a:r>
            <a:endParaRPr b="1"/>
          </a:p>
        </p:txBody>
      </p:sp>
      <p:sp>
        <p:nvSpPr>
          <p:cNvPr id="285" name="Google Shape;285;p38"/>
          <p:cNvSpPr txBox="1"/>
          <p:nvPr/>
        </p:nvSpPr>
        <p:spPr>
          <a:xfrm>
            <a:off x="1649494" y="3273966"/>
            <a:ext cx="20109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Channel</a:t>
            </a:r>
            <a:endParaRPr sz="2500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1061700" y="2026559"/>
            <a:ext cx="930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E-mail:</a:t>
            </a:r>
            <a:r>
              <a:rPr lang="en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76909" y="1448343"/>
            <a:ext cx="3936206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Lexend Deca"/>
              </a:rPr>
              <a:t>최수현 </a:t>
            </a:r>
            <a:r>
              <a:rPr lang="en-US" altLang="ko-KR" sz="23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(Choi </a:t>
            </a:r>
            <a:r>
              <a:rPr lang="en-US" altLang="ko-KR" sz="2300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SooHyun</a:t>
            </a:r>
            <a:r>
              <a:rPr lang="en-US" altLang="ko-KR" sz="23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  <a:endParaRPr sz="2300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300" name="Google Shape;300;p38"/>
          <p:cNvCxnSpPr/>
          <p:nvPr/>
        </p:nvCxnSpPr>
        <p:spPr>
          <a:xfrm>
            <a:off x="4141775" y="1214850"/>
            <a:ext cx="16326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8"/>
          <p:cNvSpPr txBox="1"/>
          <p:nvPr/>
        </p:nvSpPr>
        <p:spPr>
          <a:xfrm>
            <a:off x="1061700" y="2362659"/>
            <a:ext cx="930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Phone: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5339146" y="1469902"/>
            <a:ext cx="20109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Education</a:t>
            </a:r>
            <a:endParaRPr sz="2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5520150" y="1805974"/>
            <a:ext cx="27996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부산대학교 산업공학과</a:t>
            </a:r>
            <a:endParaRPr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5847254" y="2137710"/>
            <a:ext cx="27996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자기주도적 학습</a:t>
            </a:r>
            <a:endParaRPr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5835174" y="2499748"/>
            <a:ext cx="27996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Spring Boot / JPA</a:t>
            </a:r>
            <a:endParaRPr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5317714" y="3273953"/>
            <a:ext cx="2148216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Certification</a:t>
            </a:r>
            <a:endParaRPr sz="2500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5575986" y="3784859"/>
            <a:ext cx="2700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정보처리기사</a:t>
            </a:r>
            <a:endParaRPr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4374816" y="1834550"/>
            <a:ext cx="1150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2014-2021</a:t>
            </a:r>
            <a:endParaRPr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4374816" y="2170650"/>
            <a:ext cx="1150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2022-</a:t>
            </a:r>
            <a:endParaRPr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4369463" y="2506750"/>
            <a:ext cx="1150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2023-</a:t>
            </a:r>
            <a:endParaRPr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4376607" y="3866767"/>
            <a:ext cx="1150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2020.11.12</a:t>
            </a:r>
            <a:endParaRPr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1916400" y="2026559"/>
            <a:ext cx="2317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tngus8474@gmail.com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1916400" y="2363534"/>
            <a:ext cx="2317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+82)010 2883 8474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" name="Picture 4" descr="인프런 뿌꾸님의 로드맵 - 인프런 | 온라인 강의 플랫폼">
            <a:extLst>
              <a:ext uri="{FF2B5EF4-FFF2-40B4-BE49-F238E27FC236}">
                <a16:creationId xmlns:a16="http://schemas.microsoft.com/office/drawing/2014/main" id="{7E10CF4C-79DE-6C7D-9F71-E6A533D4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052" y="2593908"/>
            <a:ext cx="231392" cy="2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4A1538-47E1-92FF-6410-94D4E9A8409B}"/>
              </a:ext>
            </a:extLst>
          </p:cNvPr>
          <p:cNvGrpSpPr/>
          <p:nvPr/>
        </p:nvGrpSpPr>
        <p:grpSpPr>
          <a:xfrm>
            <a:off x="1118556" y="3784859"/>
            <a:ext cx="3023219" cy="540078"/>
            <a:chOff x="1284750" y="4499234"/>
            <a:chExt cx="3023219" cy="540078"/>
          </a:xfrm>
        </p:grpSpPr>
        <p:sp>
          <p:nvSpPr>
            <p:cNvPr id="8" name="Google Shape;202;p32">
              <a:extLst>
                <a:ext uri="{FF2B5EF4-FFF2-40B4-BE49-F238E27FC236}">
                  <a16:creationId xmlns:a16="http://schemas.microsoft.com/office/drawing/2014/main" id="{3D83B886-7585-3E91-22FC-E0251892CBCE}"/>
                </a:ext>
              </a:extLst>
            </p:cNvPr>
            <p:cNvSpPr txBox="1">
              <a:spLocks/>
            </p:cNvSpPr>
            <p:nvPr/>
          </p:nvSpPr>
          <p:spPr>
            <a:xfrm>
              <a:off x="1469669" y="4554512"/>
              <a:ext cx="2838300" cy="4848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Aft>
                  <a:spcPts val="1600"/>
                </a:spcAft>
                <a:buClr>
                  <a:schemeClr val="lt1"/>
                </a:buClr>
                <a:buSzPts val="1100"/>
              </a:pPr>
              <a:r>
                <a:rPr lang="en-US" dirty="0"/>
                <a:t>https://github.com/ssooyaaa</a:t>
              </a:r>
            </a:p>
          </p:txBody>
        </p:sp>
        <p:pic>
          <p:nvPicPr>
            <p:cNvPr id="9" name="Picture 2" descr="마이크로소프트, 오픈 소스 소프트웨어 허브 ‘깃허브’와 시너지낼까? - 중앙일보">
              <a:extLst>
                <a:ext uri="{FF2B5EF4-FFF2-40B4-BE49-F238E27FC236}">
                  <a16:creationId xmlns:a16="http://schemas.microsoft.com/office/drawing/2014/main" id="{54B4AFF0-4B46-8ADF-AF1D-37A3B9A91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750" y="4499234"/>
              <a:ext cx="484800" cy="48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Google Shape;307;p38">
            <a:extLst>
              <a:ext uri="{FF2B5EF4-FFF2-40B4-BE49-F238E27FC236}">
                <a16:creationId xmlns:a16="http://schemas.microsoft.com/office/drawing/2014/main" id="{50FADEED-ABC4-71D9-CD53-E5A998ACE76D}"/>
              </a:ext>
            </a:extLst>
          </p:cNvPr>
          <p:cNvSpPr txBox="1"/>
          <p:nvPr/>
        </p:nvSpPr>
        <p:spPr>
          <a:xfrm>
            <a:off x="5593981" y="4045865"/>
            <a:ext cx="2700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산업인력공단</a:t>
            </a:r>
            <a:endParaRPr sz="10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1026" name="Picture 2" descr="Youtube Icon | Free Icon Sign And Symbols">
            <a:extLst>
              <a:ext uri="{FF2B5EF4-FFF2-40B4-BE49-F238E27FC236}">
                <a16:creationId xmlns:a16="http://schemas.microsoft.com/office/drawing/2014/main" id="{7D108EB9-9D8D-8CBF-AC79-3F6B26B6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45" y="2192758"/>
            <a:ext cx="273402" cy="30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별첨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24" name="Google Shape;303;p38">
            <a:extLst>
              <a:ext uri="{FF2B5EF4-FFF2-40B4-BE49-F238E27FC236}">
                <a16:creationId xmlns:a16="http://schemas.microsoft.com/office/drawing/2014/main" id="{143F0A62-F7D7-1AE9-9239-8C5EA4091D7D}"/>
              </a:ext>
            </a:extLst>
          </p:cNvPr>
          <p:cNvSpPr txBox="1"/>
          <p:nvPr/>
        </p:nvSpPr>
        <p:spPr>
          <a:xfrm>
            <a:off x="279548" y="2079253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사용자 페이지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6" name="Google Shape;303;p38">
            <a:extLst>
              <a:ext uri="{FF2B5EF4-FFF2-40B4-BE49-F238E27FC236}">
                <a16:creationId xmlns:a16="http://schemas.microsoft.com/office/drawing/2014/main" id="{6D6AC963-A894-816A-C456-84BFD50C078D}"/>
              </a:ext>
            </a:extLst>
          </p:cNvPr>
          <p:cNvSpPr txBox="1"/>
          <p:nvPr/>
        </p:nvSpPr>
        <p:spPr>
          <a:xfrm>
            <a:off x="1734721" y="2079253"/>
            <a:ext cx="652176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  <a:hlinkClick r:id="rId3"/>
              </a:rPr>
              <a:t>http://127.0.0.1/</a:t>
            </a: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imjob_clone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4" name="Google Shape;303;p38">
            <a:extLst>
              <a:ext uri="{FF2B5EF4-FFF2-40B4-BE49-F238E27FC236}">
                <a16:creationId xmlns:a16="http://schemas.microsoft.com/office/drawing/2014/main" id="{387B3278-47AF-2855-5F99-4E2BA773A370}"/>
              </a:ext>
            </a:extLst>
          </p:cNvPr>
          <p:cNvSpPr txBox="1"/>
          <p:nvPr/>
        </p:nvSpPr>
        <p:spPr>
          <a:xfrm>
            <a:off x="668381" y="3050168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GitHub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15" name="Picture 2" descr="마이크로소프트, 오픈 소스 소프트웨어 허브 ‘깃허브’와 시너지낼까? - 중앙일보">
            <a:extLst>
              <a:ext uri="{FF2B5EF4-FFF2-40B4-BE49-F238E27FC236}">
                <a16:creationId xmlns:a16="http://schemas.microsoft.com/office/drawing/2014/main" id="{FBE9004E-4A0D-69AA-9C34-1D4D6A28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87" y="3087319"/>
            <a:ext cx="302342" cy="30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03763A4A-A261-D2E7-CB51-2BCBBD0778EB}"/>
              </a:ext>
            </a:extLst>
          </p:cNvPr>
          <p:cNvSpPr txBox="1"/>
          <p:nvPr/>
        </p:nvSpPr>
        <p:spPr>
          <a:xfrm>
            <a:off x="1747014" y="3038910"/>
            <a:ext cx="652176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  <a:hlinkClick r:id="rId5"/>
              </a:rPr>
              <a:t>https://github.com/ssooyaaa/soo_project</a:t>
            </a:r>
            <a:endParaRPr lang="en-US" altLang="ko-KR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  <a:p>
            <a:pPr>
              <a:buClr>
                <a:schemeClr val="hlink"/>
              </a:buClr>
              <a:buSzPts val="1100"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F38D245A-FF31-3551-B262-7E1A1F436199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 dirty="0"/>
              <a:t>PROJECT#2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5159FC-EE80-DA8B-5A79-6CABD4BCA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PROJECT#2</a:t>
            </a:r>
            <a:endParaRPr sz="1500" b="1" dirty="0"/>
          </a:p>
        </p:txBody>
      </p:sp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(1 / 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A67BA-CC04-9B43-665A-C503DA2A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9F029C-2879-23A2-CF7F-85147E096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23" y="1759089"/>
            <a:ext cx="3743733" cy="2645272"/>
          </a:xfrm>
          <a:prstGeom prst="rect">
            <a:avLst/>
          </a:prstGeom>
        </p:spPr>
      </p:pic>
      <p:sp>
        <p:nvSpPr>
          <p:cNvPr id="10" name="Google Shape;236;p35">
            <a:extLst>
              <a:ext uri="{FF2B5EF4-FFF2-40B4-BE49-F238E27FC236}">
                <a16:creationId xmlns:a16="http://schemas.microsoft.com/office/drawing/2014/main" id="{141C27E5-9DAC-C6C4-AD81-EF6230DB0E16}"/>
              </a:ext>
            </a:extLst>
          </p:cNvPr>
          <p:cNvSpPr txBox="1">
            <a:spLocks/>
          </p:cNvSpPr>
          <p:nvPr/>
        </p:nvSpPr>
        <p:spPr>
          <a:xfrm>
            <a:off x="6934200" y="158113"/>
            <a:ext cx="212059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http://127.0.0.1/imjob_clone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E7F0E8-EA18-6311-405C-F6DE74566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896" y="580703"/>
            <a:ext cx="3563279" cy="2884762"/>
          </a:xfrm>
          <a:prstGeom prst="rect">
            <a:avLst/>
          </a:prstGeom>
        </p:spPr>
      </p:pic>
      <p:sp>
        <p:nvSpPr>
          <p:cNvPr id="15" name="Google Shape;303;p38">
            <a:extLst>
              <a:ext uri="{FF2B5EF4-FFF2-40B4-BE49-F238E27FC236}">
                <a16:creationId xmlns:a16="http://schemas.microsoft.com/office/drawing/2014/main" id="{53BB91A4-E59A-F8AB-4C1B-1C42D79129FF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로그인 </a:t>
            </a:r>
            <a:r>
              <a:rPr lang="en-US" altLang="ko-KR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/ 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회원가입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777CD741-0C07-D0E0-359C-FABD1C9DBD42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로그인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/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회원가입 화면입니다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429205-2CC8-E4B4-FD51-CEF30A24E9CE}"/>
              </a:ext>
            </a:extLst>
          </p:cNvPr>
          <p:cNvGrpSpPr/>
          <p:nvPr/>
        </p:nvGrpSpPr>
        <p:grpSpPr>
          <a:xfrm>
            <a:off x="4869039" y="2212967"/>
            <a:ext cx="3932201" cy="2220537"/>
            <a:chOff x="4922379" y="2578727"/>
            <a:chExt cx="3932201" cy="222053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A862F9-C1CC-6E5F-D075-E75E4BC3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2379" y="2578727"/>
              <a:ext cx="3932201" cy="222053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B497E0-5123-413C-43A7-A08993FD0672}"/>
                </a:ext>
              </a:extLst>
            </p:cNvPr>
            <p:cNvSpPr/>
            <p:nvPr/>
          </p:nvSpPr>
          <p:spPr>
            <a:xfrm>
              <a:off x="4997694" y="3915440"/>
              <a:ext cx="3772926" cy="38986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Google Shape;303;p38">
            <a:extLst>
              <a:ext uri="{FF2B5EF4-FFF2-40B4-BE49-F238E27FC236}">
                <a16:creationId xmlns:a16="http://schemas.microsoft.com/office/drawing/2014/main" id="{B1A0868B-C272-0C98-DF1C-0F2180D7424D}"/>
              </a:ext>
            </a:extLst>
          </p:cNvPr>
          <p:cNvSpPr txBox="1"/>
          <p:nvPr/>
        </p:nvSpPr>
        <p:spPr>
          <a:xfrm>
            <a:off x="4012464" y="4585655"/>
            <a:ext cx="5253456" cy="7134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Daum</a:t>
            </a: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PostCode</a:t>
            </a: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우편번호 찾기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DE42CA-B721-4F84-6D69-51A70DF7C87E}"/>
              </a:ext>
            </a:extLst>
          </p:cNvPr>
          <p:cNvSpPr/>
          <p:nvPr/>
        </p:nvSpPr>
        <p:spPr>
          <a:xfrm>
            <a:off x="415167" y="3074105"/>
            <a:ext cx="464574" cy="178824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55A1D5-4C35-F8D9-7B31-9897CEEC99EA}"/>
              </a:ext>
            </a:extLst>
          </p:cNvPr>
          <p:cNvSpPr/>
          <p:nvPr/>
        </p:nvSpPr>
        <p:spPr>
          <a:xfrm>
            <a:off x="4184649" y="583623"/>
            <a:ext cx="464574" cy="178824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7F44044-1BF2-C963-6AC1-A8DD66F3C369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6639192" y="3939540"/>
            <a:ext cx="191625" cy="64611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89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PROJECT#2</a:t>
            </a:r>
            <a:endParaRPr sz="1500" b="1" dirty="0"/>
          </a:p>
        </p:txBody>
      </p:sp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(2 / 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A67BA-CC04-9B43-665A-C503DA2A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  <p:sp>
        <p:nvSpPr>
          <p:cNvPr id="10" name="Google Shape;236;p35">
            <a:extLst>
              <a:ext uri="{FF2B5EF4-FFF2-40B4-BE49-F238E27FC236}">
                <a16:creationId xmlns:a16="http://schemas.microsoft.com/office/drawing/2014/main" id="{141C27E5-9DAC-C6C4-AD81-EF6230DB0E16}"/>
              </a:ext>
            </a:extLst>
          </p:cNvPr>
          <p:cNvSpPr txBox="1">
            <a:spLocks/>
          </p:cNvSpPr>
          <p:nvPr/>
        </p:nvSpPr>
        <p:spPr>
          <a:xfrm>
            <a:off x="6934200" y="158113"/>
            <a:ext cx="212059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http://127.0.0.1/imjob_clone</a:t>
            </a:r>
          </a:p>
        </p:txBody>
      </p:sp>
      <p:sp>
        <p:nvSpPr>
          <p:cNvPr id="15" name="Google Shape;303;p38">
            <a:extLst>
              <a:ext uri="{FF2B5EF4-FFF2-40B4-BE49-F238E27FC236}">
                <a16:creationId xmlns:a16="http://schemas.microsoft.com/office/drawing/2014/main" id="{53BB91A4-E59A-F8AB-4C1B-1C42D79129FF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 err="1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홈화면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777CD741-0C07-D0E0-359C-FABD1C9DBD42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항목별 원하는 프로젝트만을 찾는 페이지로 이동합니다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</a:p>
        </p:txBody>
      </p:sp>
      <p:sp>
        <p:nvSpPr>
          <p:cNvPr id="20" name="Google Shape;303;p38">
            <a:extLst>
              <a:ext uri="{FF2B5EF4-FFF2-40B4-BE49-F238E27FC236}">
                <a16:creationId xmlns:a16="http://schemas.microsoft.com/office/drawing/2014/main" id="{B1A0868B-C272-0C98-DF1C-0F2180D7424D}"/>
              </a:ext>
            </a:extLst>
          </p:cNvPr>
          <p:cNvSpPr txBox="1"/>
          <p:nvPr/>
        </p:nvSpPr>
        <p:spPr>
          <a:xfrm>
            <a:off x="4012464" y="4585655"/>
            <a:ext cx="5253456" cy="7134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AB3600-DEAA-0F74-3660-431797D4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67" y="2101988"/>
            <a:ext cx="4316792" cy="22861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13DA3D-D94A-B924-AB3F-E575B2039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223" y="2101988"/>
            <a:ext cx="4296657" cy="22861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55A1D5-4C35-F8D9-7B31-9897CEEC99EA}"/>
              </a:ext>
            </a:extLst>
          </p:cNvPr>
          <p:cNvSpPr/>
          <p:nvPr/>
        </p:nvSpPr>
        <p:spPr>
          <a:xfrm>
            <a:off x="1350208" y="2821694"/>
            <a:ext cx="981512" cy="1011166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AF7637-F1F4-EB75-A7A6-1E379B2DD86F}"/>
              </a:ext>
            </a:extLst>
          </p:cNvPr>
          <p:cNvSpPr/>
          <p:nvPr/>
        </p:nvSpPr>
        <p:spPr>
          <a:xfrm>
            <a:off x="4702563" y="2354211"/>
            <a:ext cx="379977" cy="27468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7F44044-1BF2-C963-6AC1-A8DD66F3C369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 flipV="1">
            <a:off x="2331720" y="2491556"/>
            <a:ext cx="2370843" cy="83572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3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PROJECT#2</a:t>
            </a:r>
            <a:endParaRPr sz="1500" b="1" dirty="0"/>
          </a:p>
        </p:txBody>
      </p:sp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(3 / 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A67BA-CC04-9B43-665A-C503DA2A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  <p:sp>
        <p:nvSpPr>
          <p:cNvPr id="10" name="Google Shape;236;p35">
            <a:extLst>
              <a:ext uri="{FF2B5EF4-FFF2-40B4-BE49-F238E27FC236}">
                <a16:creationId xmlns:a16="http://schemas.microsoft.com/office/drawing/2014/main" id="{141C27E5-9DAC-C6C4-AD81-EF6230DB0E16}"/>
              </a:ext>
            </a:extLst>
          </p:cNvPr>
          <p:cNvSpPr txBox="1">
            <a:spLocks/>
          </p:cNvSpPr>
          <p:nvPr/>
        </p:nvSpPr>
        <p:spPr>
          <a:xfrm>
            <a:off x="6934200" y="158113"/>
            <a:ext cx="212059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http://127.0.0.1/imjob_clone</a:t>
            </a:r>
          </a:p>
        </p:txBody>
      </p:sp>
      <p:sp>
        <p:nvSpPr>
          <p:cNvPr id="15" name="Google Shape;303;p38">
            <a:extLst>
              <a:ext uri="{FF2B5EF4-FFF2-40B4-BE49-F238E27FC236}">
                <a16:creationId xmlns:a16="http://schemas.microsoft.com/office/drawing/2014/main" id="{53BB91A4-E59A-F8AB-4C1B-1C42D79129FF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 err="1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홈화면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777CD741-0C07-D0E0-359C-FABD1C9DBD42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최근 등록된 프로젝트 순서대로 보여줍니다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해당 프로젝트 선택 시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상세 페이지로 이동합니다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</a:p>
        </p:txBody>
      </p:sp>
      <p:sp>
        <p:nvSpPr>
          <p:cNvPr id="20" name="Google Shape;303;p38">
            <a:extLst>
              <a:ext uri="{FF2B5EF4-FFF2-40B4-BE49-F238E27FC236}">
                <a16:creationId xmlns:a16="http://schemas.microsoft.com/office/drawing/2014/main" id="{B1A0868B-C272-0C98-DF1C-0F2180D7424D}"/>
              </a:ext>
            </a:extLst>
          </p:cNvPr>
          <p:cNvSpPr txBox="1"/>
          <p:nvPr/>
        </p:nvSpPr>
        <p:spPr>
          <a:xfrm>
            <a:off x="4012464" y="4585655"/>
            <a:ext cx="5253456" cy="7134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D09F15-007C-4024-F027-0309CB0A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35" y="732799"/>
            <a:ext cx="4978637" cy="42095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60D8E5-CAA6-6ABE-17D0-A1850A24846B}"/>
              </a:ext>
            </a:extLst>
          </p:cNvPr>
          <p:cNvSpPr/>
          <p:nvPr/>
        </p:nvSpPr>
        <p:spPr>
          <a:xfrm>
            <a:off x="6030168" y="4685757"/>
            <a:ext cx="515412" cy="27468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6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PROJECT#2</a:t>
            </a:r>
            <a:endParaRPr sz="1500" b="1" dirty="0"/>
          </a:p>
        </p:txBody>
      </p:sp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(4 / 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A67BA-CC04-9B43-665A-C503DA2A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  <p:sp>
        <p:nvSpPr>
          <p:cNvPr id="10" name="Google Shape;236;p35">
            <a:extLst>
              <a:ext uri="{FF2B5EF4-FFF2-40B4-BE49-F238E27FC236}">
                <a16:creationId xmlns:a16="http://schemas.microsoft.com/office/drawing/2014/main" id="{141C27E5-9DAC-C6C4-AD81-EF6230DB0E16}"/>
              </a:ext>
            </a:extLst>
          </p:cNvPr>
          <p:cNvSpPr txBox="1">
            <a:spLocks/>
          </p:cNvSpPr>
          <p:nvPr/>
        </p:nvSpPr>
        <p:spPr>
          <a:xfrm>
            <a:off x="6934200" y="158113"/>
            <a:ext cx="212059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http://127.0.0.1/imjob_clone</a:t>
            </a:r>
          </a:p>
        </p:txBody>
      </p:sp>
      <p:sp>
        <p:nvSpPr>
          <p:cNvPr id="15" name="Google Shape;303;p38">
            <a:extLst>
              <a:ext uri="{FF2B5EF4-FFF2-40B4-BE49-F238E27FC236}">
                <a16:creationId xmlns:a16="http://schemas.microsoft.com/office/drawing/2014/main" id="{53BB91A4-E59A-F8AB-4C1B-1C42D79129FF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프로젝트 등록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777CD741-0C07-D0E0-359C-FABD1C9DBD42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프로젝트 등록하는 화면입니다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3" name="Google Shape;303;p38">
            <a:extLst>
              <a:ext uri="{FF2B5EF4-FFF2-40B4-BE49-F238E27FC236}">
                <a16:creationId xmlns:a16="http://schemas.microsoft.com/office/drawing/2014/main" id="{3714910B-F2A5-5A26-B735-52C110F2023D}"/>
              </a:ext>
            </a:extLst>
          </p:cNvPr>
          <p:cNvSpPr txBox="1"/>
          <p:nvPr/>
        </p:nvSpPr>
        <p:spPr>
          <a:xfrm>
            <a:off x="4012464" y="4585655"/>
            <a:ext cx="5253456" cy="7134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7680DD-DCCF-3B98-0E45-C2103767C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65" y="1724720"/>
            <a:ext cx="3907088" cy="31850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AD2AA0-C368-2795-044B-436ED374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00" y="1730558"/>
            <a:ext cx="4004360" cy="317924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9C640-7FCC-7F3C-1604-2E1DEDFCA342}"/>
              </a:ext>
            </a:extLst>
          </p:cNvPr>
          <p:cNvSpPr/>
          <p:nvPr/>
        </p:nvSpPr>
        <p:spPr>
          <a:xfrm>
            <a:off x="4686093" y="3117425"/>
            <a:ext cx="3955741" cy="146822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3" name="Google Shape;303;p38">
            <a:extLst>
              <a:ext uri="{FF2B5EF4-FFF2-40B4-BE49-F238E27FC236}">
                <a16:creationId xmlns:a16="http://schemas.microsoft.com/office/drawing/2014/main" id="{D023E0BC-D460-1B21-8A4D-EBEB12076D08}"/>
              </a:ext>
            </a:extLst>
          </p:cNvPr>
          <p:cNvSpPr txBox="1"/>
          <p:nvPr/>
        </p:nvSpPr>
        <p:spPr>
          <a:xfrm>
            <a:off x="4697972" y="1105697"/>
            <a:ext cx="4004360" cy="3359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Smart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Editor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사용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작업 의뢰 내용 작성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04C294E-EA9C-3FA4-D9B2-143FC6443A0F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6663964" y="1441616"/>
            <a:ext cx="36188" cy="167580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03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PROJECT#2</a:t>
            </a:r>
            <a:endParaRPr sz="1500" b="1" dirty="0"/>
          </a:p>
        </p:txBody>
      </p:sp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사용자 페이지 주요 기능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(5 / 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A67BA-CC04-9B43-665A-C503DA2A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3" y="624828"/>
            <a:ext cx="1303133" cy="434724"/>
          </a:xfrm>
          <a:prstGeom prst="rect">
            <a:avLst/>
          </a:prstGeom>
        </p:spPr>
      </p:pic>
      <p:sp>
        <p:nvSpPr>
          <p:cNvPr id="10" name="Google Shape;236;p35">
            <a:extLst>
              <a:ext uri="{FF2B5EF4-FFF2-40B4-BE49-F238E27FC236}">
                <a16:creationId xmlns:a16="http://schemas.microsoft.com/office/drawing/2014/main" id="{141C27E5-9DAC-C6C4-AD81-EF6230DB0E16}"/>
              </a:ext>
            </a:extLst>
          </p:cNvPr>
          <p:cNvSpPr txBox="1">
            <a:spLocks/>
          </p:cNvSpPr>
          <p:nvPr/>
        </p:nvSpPr>
        <p:spPr>
          <a:xfrm>
            <a:off x="6934200" y="158113"/>
            <a:ext cx="2120590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http://127.0.0.1/imjob_clone</a:t>
            </a:r>
          </a:p>
        </p:txBody>
      </p:sp>
      <p:sp>
        <p:nvSpPr>
          <p:cNvPr id="15" name="Google Shape;303;p38">
            <a:extLst>
              <a:ext uri="{FF2B5EF4-FFF2-40B4-BE49-F238E27FC236}">
                <a16:creationId xmlns:a16="http://schemas.microsoft.com/office/drawing/2014/main" id="{53BB91A4-E59A-F8AB-4C1B-1C42D79129FF}"/>
              </a:ext>
            </a:extLst>
          </p:cNvPr>
          <p:cNvSpPr txBox="1"/>
          <p:nvPr/>
        </p:nvSpPr>
        <p:spPr>
          <a:xfrm>
            <a:off x="277087" y="104590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프로젝트 검색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777CD741-0C07-D0E0-359C-FABD1C9DBD42}"/>
              </a:ext>
            </a:extLst>
          </p:cNvPr>
          <p:cNvSpPr txBox="1"/>
          <p:nvPr/>
        </p:nvSpPr>
        <p:spPr>
          <a:xfrm>
            <a:off x="277091" y="1315157"/>
            <a:ext cx="607209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프로젝트 항목별 검색과 내용으로 검색 가능합니다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프로젝트 선택 시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해당 프로젝트의 자세한 내용 확인 가능합니다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13" name="Google Shape;303;p38">
            <a:extLst>
              <a:ext uri="{FF2B5EF4-FFF2-40B4-BE49-F238E27FC236}">
                <a16:creationId xmlns:a16="http://schemas.microsoft.com/office/drawing/2014/main" id="{3714910B-F2A5-5A26-B735-52C110F2023D}"/>
              </a:ext>
            </a:extLst>
          </p:cNvPr>
          <p:cNvSpPr txBox="1"/>
          <p:nvPr/>
        </p:nvSpPr>
        <p:spPr>
          <a:xfrm>
            <a:off x="4655716" y="4571129"/>
            <a:ext cx="5253456" cy="7134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Smart Editor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를</a:t>
            </a:r>
            <a:r>
              <a: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이용해 저장된 내용 가져오기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8CD4F-08AF-97C8-FF30-81C20F9F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23" y="1945184"/>
            <a:ext cx="4521297" cy="2866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C4756F-29E1-B48C-119E-B21C8669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952" y="460498"/>
            <a:ext cx="2989980" cy="28777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063231-EA57-CB9A-274D-6C8246E7D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52" y="3330643"/>
            <a:ext cx="2989980" cy="14003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9C640-7FCC-7F3C-1604-2E1DEDFCA342}"/>
              </a:ext>
            </a:extLst>
          </p:cNvPr>
          <p:cNvSpPr/>
          <p:nvPr/>
        </p:nvSpPr>
        <p:spPr>
          <a:xfrm>
            <a:off x="286923" y="2111082"/>
            <a:ext cx="4504882" cy="713457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BB7B13-C5B8-F006-501E-EC9CDA5F8F90}"/>
              </a:ext>
            </a:extLst>
          </p:cNvPr>
          <p:cNvSpPr/>
          <p:nvPr/>
        </p:nvSpPr>
        <p:spPr>
          <a:xfrm>
            <a:off x="377066" y="2889664"/>
            <a:ext cx="2076573" cy="882235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B0C905-3037-E307-F5EB-B0FE1B7159D4}"/>
              </a:ext>
            </a:extLst>
          </p:cNvPr>
          <p:cNvSpPr/>
          <p:nvPr/>
        </p:nvSpPr>
        <p:spPr>
          <a:xfrm>
            <a:off x="5797952" y="460498"/>
            <a:ext cx="2989980" cy="427051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4D6E0D0-BA9F-841D-EBB2-9BEAEF87EC37}"/>
              </a:ext>
            </a:extLst>
          </p:cNvPr>
          <p:cNvSpPr/>
          <p:nvPr/>
        </p:nvSpPr>
        <p:spPr>
          <a:xfrm>
            <a:off x="2476499" y="3154896"/>
            <a:ext cx="3300456" cy="446604"/>
          </a:xfrm>
          <a:prstGeom prst="rightArrow">
            <a:avLst/>
          </a:prstGeom>
          <a:solidFill>
            <a:schemeClr val="accent3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1A7A5A-69E2-F9C8-A838-BB3627724319}"/>
              </a:ext>
            </a:extLst>
          </p:cNvPr>
          <p:cNvSpPr/>
          <p:nvPr/>
        </p:nvSpPr>
        <p:spPr>
          <a:xfrm>
            <a:off x="5797953" y="1881397"/>
            <a:ext cx="2968982" cy="2042904"/>
          </a:xfrm>
          <a:prstGeom prst="rect">
            <a:avLst/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7128D22-66F3-FBFC-25BF-948A70658E1A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282444" y="3924301"/>
            <a:ext cx="0" cy="88691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88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ctrTitle"/>
          </p:nvPr>
        </p:nvSpPr>
        <p:spPr>
          <a:xfrm>
            <a:off x="1677300" y="2047500"/>
            <a:ext cx="5854714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/>
              <a:t>Thank You!</a:t>
            </a:r>
            <a:endParaRPr sz="7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7093A3-F168-E618-5D94-4E65D01279CE}"/>
              </a:ext>
            </a:extLst>
          </p:cNvPr>
          <p:cNvSpPr/>
          <p:nvPr/>
        </p:nvSpPr>
        <p:spPr>
          <a:xfrm>
            <a:off x="2503714" y="3425371"/>
            <a:ext cx="4201886" cy="841829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9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872179" y="681046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/>
              <a:t>Back-End</a:t>
            </a:r>
            <a:endParaRPr sz="20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F00BD2-E828-9FEA-71C2-E07EB8CA3478}"/>
              </a:ext>
            </a:extLst>
          </p:cNvPr>
          <p:cNvGrpSpPr/>
          <p:nvPr/>
        </p:nvGrpSpPr>
        <p:grpSpPr>
          <a:xfrm>
            <a:off x="754193" y="635609"/>
            <a:ext cx="7665110" cy="3963389"/>
            <a:chOff x="739445" y="505139"/>
            <a:chExt cx="7665110" cy="396338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A1280C-E2D8-906D-AF3A-5356916CE049}"/>
                </a:ext>
              </a:extLst>
            </p:cNvPr>
            <p:cNvSpPr/>
            <p:nvPr/>
          </p:nvSpPr>
          <p:spPr>
            <a:xfrm>
              <a:off x="739445" y="505139"/>
              <a:ext cx="3706126" cy="1198595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164FF7-25D5-C97C-7F37-F86D96379358}"/>
                </a:ext>
              </a:extLst>
            </p:cNvPr>
            <p:cNvSpPr/>
            <p:nvPr/>
          </p:nvSpPr>
          <p:spPr>
            <a:xfrm>
              <a:off x="4698429" y="505139"/>
              <a:ext cx="3706126" cy="1198595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47EAE0-022D-A0AC-CDE2-0240CFCBE646}"/>
                </a:ext>
              </a:extLst>
            </p:cNvPr>
            <p:cNvSpPr/>
            <p:nvPr/>
          </p:nvSpPr>
          <p:spPr>
            <a:xfrm>
              <a:off x="739445" y="1887536"/>
              <a:ext cx="3706126" cy="1198595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6198F3-DEE7-22B9-54D5-1F95BFBE22B3}"/>
                </a:ext>
              </a:extLst>
            </p:cNvPr>
            <p:cNvSpPr/>
            <p:nvPr/>
          </p:nvSpPr>
          <p:spPr>
            <a:xfrm>
              <a:off x="4698429" y="1887536"/>
              <a:ext cx="3706126" cy="1198595"/>
            </a:xfrm>
            <a:prstGeom prst="rect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1E4D47-0AB5-6854-F2F5-1E31AF970C95}"/>
                </a:ext>
              </a:extLst>
            </p:cNvPr>
            <p:cNvSpPr/>
            <p:nvPr/>
          </p:nvSpPr>
          <p:spPr>
            <a:xfrm>
              <a:off x="739445" y="3269933"/>
              <a:ext cx="3706126" cy="1198595"/>
            </a:xfrm>
            <a:prstGeom prst="rect">
              <a:avLst/>
            </a:prstGeom>
            <a:noFill/>
            <a:ln w="38100" cap="flat" cmpd="sng">
              <a:solidFill>
                <a:schemeClr val="accent1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93E8566-D40A-4658-A135-12D576241C67}"/>
                </a:ext>
              </a:extLst>
            </p:cNvPr>
            <p:cNvSpPr/>
            <p:nvPr/>
          </p:nvSpPr>
          <p:spPr>
            <a:xfrm>
              <a:off x="4698429" y="3269933"/>
              <a:ext cx="3706126" cy="1198595"/>
            </a:xfrm>
            <a:prstGeom prst="rect">
              <a:avLst/>
            </a:prstGeom>
            <a:noFill/>
            <a:ln w="38100" cap="flat" cmpd="sng">
              <a:solidFill>
                <a:schemeClr val="tx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Google Shape;199;p32">
            <a:extLst>
              <a:ext uri="{FF2B5EF4-FFF2-40B4-BE49-F238E27FC236}">
                <a16:creationId xmlns:a16="http://schemas.microsoft.com/office/drawing/2014/main" id="{8BB3B931-3716-7A38-4D06-3FA89C6709EB}"/>
              </a:ext>
            </a:extLst>
          </p:cNvPr>
          <p:cNvSpPr txBox="1">
            <a:spLocks/>
          </p:cNvSpPr>
          <p:nvPr/>
        </p:nvSpPr>
        <p:spPr>
          <a:xfrm>
            <a:off x="872179" y="1158320"/>
            <a:ext cx="343435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1300" dirty="0"/>
              <a:t>Java, Spring Framework, </a:t>
            </a:r>
            <a:r>
              <a:rPr lang="en-US" sz="1300" dirty="0" err="1"/>
              <a:t>SpringBoot</a:t>
            </a:r>
            <a:endParaRPr lang="en-US" sz="1300" dirty="0"/>
          </a:p>
          <a:p>
            <a:pPr algn="l"/>
            <a:r>
              <a:rPr lang="en-US" sz="1300" dirty="0"/>
              <a:t>Spring Legacy, </a:t>
            </a:r>
            <a:r>
              <a:rPr lang="en-US" sz="1300" dirty="0" err="1"/>
              <a:t>Mybatis</a:t>
            </a:r>
            <a:r>
              <a:rPr lang="en-US" sz="1300" dirty="0"/>
              <a:t>, REST API</a:t>
            </a:r>
          </a:p>
        </p:txBody>
      </p:sp>
      <p:sp>
        <p:nvSpPr>
          <p:cNvPr id="37" name="Google Shape;199;p32">
            <a:extLst>
              <a:ext uri="{FF2B5EF4-FFF2-40B4-BE49-F238E27FC236}">
                <a16:creationId xmlns:a16="http://schemas.microsoft.com/office/drawing/2014/main" id="{FE5A7DB0-E175-590A-3DAA-AF65A157D2F9}"/>
              </a:ext>
            </a:extLst>
          </p:cNvPr>
          <p:cNvSpPr txBox="1">
            <a:spLocks/>
          </p:cNvSpPr>
          <p:nvPr/>
        </p:nvSpPr>
        <p:spPr>
          <a:xfrm>
            <a:off x="4823981" y="681046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altLang="ko-KR" sz="2000" b="1" dirty="0"/>
              <a:t>Front-End</a:t>
            </a:r>
            <a:endParaRPr lang="en-US" sz="2000" b="1" dirty="0"/>
          </a:p>
        </p:txBody>
      </p:sp>
      <p:sp>
        <p:nvSpPr>
          <p:cNvPr id="38" name="Google Shape;199;p32">
            <a:extLst>
              <a:ext uri="{FF2B5EF4-FFF2-40B4-BE49-F238E27FC236}">
                <a16:creationId xmlns:a16="http://schemas.microsoft.com/office/drawing/2014/main" id="{FD11FF07-D1D8-0B7A-F38F-8B47700FBED9}"/>
              </a:ext>
            </a:extLst>
          </p:cNvPr>
          <p:cNvSpPr txBox="1">
            <a:spLocks/>
          </p:cNvSpPr>
          <p:nvPr/>
        </p:nvSpPr>
        <p:spPr>
          <a:xfrm>
            <a:off x="4823981" y="1049739"/>
            <a:ext cx="359532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1300" dirty="0"/>
              <a:t>HTML, CSS, JavaScript, </a:t>
            </a:r>
            <a:r>
              <a:rPr lang="en-US" sz="1300" dirty="0" err="1"/>
              <a:t>Jquery</a:t>
            </a:r>
            <a:endParaRPr lang="en-US" sz="1300" dirty="0"/>
          </a:p>
        </p:txBody>
      </p:sp>
      <p:sp>
        <p:nvSpPr>
          <p:cNvPr id="39" name="Google Shape;199;p32">
            <a:extLst>
              <a:ext uri="{FF2B5EF4-FFF2-40B4-BE49-F238E27FC236}">
                <a16:creationId xmlns:a16="http://schemas.microsoft.com/office/drawing/2014/main" id="{8B79ACD4-82DC-B49A-C330-6C24CDDA6E66}"/>
              </a:ext>
            </a:extLst>
          </p:cNvPr>
          <p:cNvSpPr txBox="1">
            <a:spLocks/>
          </p:cNvSpPr>
          <p:nvPr/>
        </p:nvSpPr>
        <p:spPr>
          <a:xfrm>
            <a:off x="879553" y="2070355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altLang="ko-KR" sz="2000" b="1" dirty="0"/>
              <a:t>Server</a:t>
            </a:r>
            <a:endParaRPr lang="en-US" sz="2000" b="1" dirty="0"/>
          </a:p>
        </p:txBody>
      </p:sp>
      <p:sp>
        <p:nvSpPr>
          <p:cNvPr id="40" name="Google Shape;199;p32">
            <a:extLst>
              <a:ext uri="{FF2B5EF4-FFF2-40B4-BE49-F238E27FC236}">
                <a16:creationId xmlns:a16="http://schemas.microsoft.com/office/drawing/2014/main" id="{B39EA3DB-F18A-ED1F-87C7-34951776B139}"/>
              </a:ext>
            </a:extLst>
          </p:cNvPr>
          <p:cNvSpPr txBox="1">
            <a:spLocks/>
          </p:cNvSpPr>
          <p:nvPr/>
        </p:nvSpPr>
        <p:spPr>
          <a:xfrm>
            <a:off x="877099" y="2424228"/>
            <a:ext cx="343435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1300" dirty="0"/>
              <a:t>Apache Tomcat, Nginx, AWS </a:t>
            </a:r>
            <a:r>
              <a:rPr lang="en-US" sz="1300" dirty="0" err="1"/>
              <a:t>Lightsail</a:t>
            </a:r>
            <a:endParaRPr lang="en-US" sz="1300" dirty="0"/>
          </a:p>
        </p:txBody>
      </p:sp>
      <p:sp>
        <p:nvSpPr>
          <p:cNvPr id="41" name="Google Shape;199;p32">
            <a:extLst>
              <a:ext uri="{FF2B5EF4-FFF2-40B4-BE49-F238E27FC236}">
                <a16:creationId xmlns:a16="http://schemas.microsoft.com/office/drawing/2014/main" id="{78AA5DE3-4829-2283-9344-1F4B9D0E0A48}"/>
              </a:ext>
            </a:extLst>
          </p:cNvPr>
          <p:cNvSpPr txBox="1">
            <a:spLocks/>
          </p:cNvSpPr>
          <p:nvPr/>
        </p:nvSpPr>
        <p:spPr>
          <a:xfrm>
            <a:off x="4844415" y="2067898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2000" b="1" dirty="0"/>
              <a:t>DB</a:t>
            </a:r>
          </a:p>
        </p:txBody>
      </p:sp>
      <p:sp>
        <p:nvSpPr>
          <p:cNvPr id="42" name="Google Shape;199;p32">
            <a:extLst>
              <a:ext uri="{FF2B5EF4-FFF2-40B4-BE49-F238E27FC236}">
                <a16:creationId xmlns:a16="http://schemas.microsoft.com/office/drawing/2014/main" id="{75B5976B-D05B-88C0-1A62-2B17AA7E2421}"/>
              </a:ext>
            </a:extLst>
          </p:cNvPr>
          <p:cNvSpPr txBox="1">
            <a:spLocks/>
          </p:cNvSpPr>
          <p:nvPr/>
        </p:nvSpPr>
        <p:spPr>
          <a:xfrm>
            <a:off x="4841961" y="2421771"/>
            <a:ext cx="343435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1300" dirty="0"/>
              <a:t>MariaDB, PhpMyAdmin</a:t>
            </a:r>
          </a:p>
        </p:txBody>
      </p:sp>
      <p:sp>
        <p:nvSpPr>
          <p:cNvPr id="43" name="Google Shape;199;p32">
            <a:extLst>
              <a:ext uri="{FF2B5EF4-FFF2-40B4-BE49-F238E27FC236}">
                <a16:creationId xmlns:a16="http://schemas.microsoft.com/office/drawing/2014/main" id="{106AD1DD-28EE-D1AD-D3F6-2842F7997226}"/>
              </a:ext>
            </a:extLst>
          </p:cNvPr>
          <p:cNvSpPr txBox="1">
            <a:spLocks/>
          </p:cNvSpPr>
          <p:nvPr/>
        </p:nvSpPr>
        <p:spPr>
          <a:xfrm>
            <a:off x="891844" y="3454248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2000" b="1" dirty="0"/>
              <a:t>OS</a:t>
            </a:r>
          </a:p>
        </p:txBody>
      </p:sp>
      <p:sp>
        <p:nvSpPr>
          <p:cNvPr id="44" name="Google Shape;199;p32">
            <a:extLst>
              <a:ext uri="{FF2B5EF4-FFF2-40B4-BE49-F238E27FC236}">
                <a16:creationId xmlns:a16="http://schemas.microsoft.com/office/drawing/2014/main" id="{A13C5C4A-F653-4E45-ADCD-E7877692563A}"/>
              </a:ext>
            </a:extLst>
          </p:cNvPr>
          <p:cNvSpPr txBox="1">
            <a:spLocks/>
          </p:cNvSpPr>
          <p:nvPr/>
        </p:nvSpPr>
        <p:spPr>
          <a:xfrm>
            <a:off x="889390" y="3808121"/>
            <a:ext cx="343435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1300" dirty="0"/>
              <a:t>Linux(Centos)</a:t>
            </a:r>
          </a:p>
        </p:txBody>
      </p:sp>
      <p:sp>
        <p:nvSpPr>
          <p:cNvPr id="45" name="Google Shape;199;p32">
            <a:extLst>
              <a:ext uri="{FF2B5EF4-FFF2-40B4-BE49-F238E27FC236}">
                <a16:creationId xmlns:a16="http://schemas.microsoft.com/office/drawing/2014/main" id="{A4DA25F8-25BF-366F-2837-067882CD1ABB}"/>
              </a:ext>
            </a:extLst>
          </p:cNvPr>
          <p:cNvSpPr txBox="1">
            <a:spLocks/>
          </p:cNvSpPr>
          <p:nvPr/>
        </p:nvSpPr>
        <p:spPr>
          <a:xfrm>
            <a:off x="4856705" y="3459168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l"/>
            <a:r>
              <a:rPr lang="en-US" sz="2000" b="1" dirty="0"/>
              <a:t>Tools/API</a:t>
            </a:r>
          </a:p>
        </p:txBody>
      </p:sp>
      <p:pic>
        <p:nvPicPr>
          <p:cNvPr id="47" name="Picture 32" descr="Eclipse Logo - LogoDix">
            <a:extLst>
              <a:ext uri="{FF2B5EF4-FFF2-40B4-BE49-F238E27FC236}">
                <a16:creationId xmlns:a16="http://schemas.microsoft.com/office/drawing/2014/main" id="{382EC560-8B29-5C3C-F67D-CFF13725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09" y="3981948"/>
            <a:ext cx="319889" cy="2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utty Icon at Vectorified.com | Collection of Putty Icon free for ...">
            <a:extLst>
              <a:ext uri="{FF2B5EF4-FFF2-40B4-BE49-F238E27FC236}">
                <a16:creationId xmlns:a16="http://schemas.microsoft.com/office/drawing/2014/main" id="{BCB27745-038A-5D27-45D9-07CF9EFF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21" y="3971950"/>
            <a:ext cx="319889" cy="3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A179F55-4A9E-1D99-A687-B4714771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855" y="3940803"/>
            <a:ext cx="464727" cy="3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ellij Icon in Papirus Apps">
            <a:extLst>
              <a:ext uri="{FF2B5EF4-FFF2-40B4-BE49-F238E27FC236}">
                <a16:creationId xmlns:a16="http://schemas.microsoft.com/office/drawing/2014/main" id="{CB0DD2B5-57CD-BC92-7A75-1A46E414F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28" y="3952462"/>
            <a:ext cx="360034" cy="36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Collection of Firebase Logo PNG. | PlusPNG">
            <a:extLst>
              <a:ext uri="{FF2B5EF4-FFF2-40B4-BE49-F238E27FC236}">
                <a16:creationId xmlns:a16="http://schemas.microsoft.com/office/drawing/2014/main" id="{E2429D7E-62EF-6445-153B-1B78724C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31" y="3940803"/>
            <a:ext cx="360034" cy="3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4" descr="Maps Google Icon : Icon pattern create icon patterns for your ...">
            <a:extLst>
              <a:ext uri="{FF2B5EF4-FFF2-40B4-BE49-F238E27FC236}">
                <a16:creationId xmlns:a16="http://schemas.microsoft.com/office/drawing/2014/main" id="{703BAE42-D417-B360-2F13-E547C81E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29" y="3940803"/>
            <a:ext cx="366267" cy="3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openai&quot; Icon - Download for free – Iconduck">
            <a:extLst>
              <a:ext uri="{FF2B5EF4-FFF2-40B4-BE49-F238E27FC236}">
                <a16:creationId xmlns:a16="http://schemas.microsoft.com/office/drawing/2014/main" id="{887CCF5D-4965-5DE4-BE47-D96D18C5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23" y="3948760"/>
            <a:ext cx="361261" cy="3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6;p35">
            <a:extLst>
              <a:ext uri="{FF2B5EF4-FFF2-40B4-BE49-F238E27FC236}">
                <a16:creationId xmlns:a16="http://schemas.microsoft.com/office/drawing/2014/main" id="{E81527CB-38C4-D3E9-1D93-C5211905CFD9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298623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Deca"/>
              <a:buNone/>
              <a:defRPr sz="2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 dirty="0"/>
              <a:t>SKILLS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그림 194">
            <a:extLst>
              <a:ext uri="{FF2B5EF4-FFF2-40B4-BE49-F238E27FC236}">
                <a16:creationId xmlns:a16="http://schemas.microsoft.com/office/drawing/2014/main" id="{77043155-FC67-33AC-1110-90E8D13F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5958137" y="2766694"/>
            <a:ext cx="1740005" cy="2878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33818" y="158113"/>
            <a:ext cx="1464928" cy="4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PROJECT#1</a:t>
            </a:r>
            <a:endParaRPr sz="15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여행 다이어리 기록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공유하는 서비스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5FF94B-80D0-11E5-E91A-D50F3DF7022E}"/>
              </a:ext>
            </a:extLst>
          </p:cNvPr>
          <p:cNvGrpSpPr/>
          <p:nvPr/>
        </p:nvGrpSpPr>
        <p:grpSpPr>
          <a:xfrm>
            <a:off x="279548" y="1237367"/>
            <a:ext cx="3077847" cy="936185"/>
            <a:chOff x="279548" y="1237367"/>
            <a:chExt cx="3077847" cy="936185"/>
          </a:xfrm>
        </p:grpSpPr>
        <p:sp>
          <p:nvSpPr>
            <p:cNvPr id="24" name="Google Shape;303;p38">
              <a:extLst>
                <a:ext uri="{FF2B5EF4-FFF2-40B4-BE49-F238E27FC236}">
                  <a16:creationId xmlns:a16="http://schemas.microsoft.com/office/drawing/2014/main" id="{143F0A62-F7D7-1AE9-9239-8C5EA4091D7D}"/>
                </a:ext>
              </a:extLst>
            </p:cNvPr>
            <p:cNvSpPr txBox="1"/>
            <p:nvPr/>
          </p:nvSpPr>
          <p:spPr>
            <a:xfrm>
              <a:off x="279548" y="1237367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개발 기간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5" name="Google Shape;303;p38">
              <a:extLst>
                <a:ext uri="{FF2B5EF4-FFF2-40B4-BE49-F238E27FC236}">
                  <a16:creationId xmlns:a16="http://schemas.microsoft.com/office/drawing/2014/main" id="{6FE920CD-E94E-63BA-C731-6CA9ECA5334A}"/>
                </a:ext>
              </a:extLst>
            </p:cNvPr>
            <p:cNvSpPr txBox="1"/>
            <p:nvPr/>
          </p:nvSpPr>
          <p:spPr>
            <a:xfrm>
              <a:off x="282004" y="1537849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플랫폼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6" name="Google Shape;303;p38">
              <a:extLst>
                <a:ext uri="{FF2B5EF4-FFF2-40B4-BE49-F238E27FC236}">
                  <a16:creationId xmlns:a16="http://schemas.microsoft.com/office/drawing/2014/main" id="{DAEA28D4-8181-0CAA-CE45-7AFD27112685}"/>
                </a:ext>
              </a:extLst>
            </p:cNvPr>
            <p:cNvSpPr txBox="1"/>
            <p:nvPr/>
          </p:nvSpPr>
          <p:spPr>
            <a:xfrm>
              <a:off x="279549" y="1841152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개발 인원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0085DD-F20C-61CF-528A-B118C203B75F}"/>
              </a:ext>
            </a:extLst>
          </p:cNvPr>
          <p:cNvGrpSpPr/>
          <p:nvPr/>
        </p:nvGrpSpPr>
        <p:grpSpPr>
          <a:xfrm>
            <a:off x="272176" y="2887335"/>
            <a:ext cx="3082764" cy="1833381"/>
            <a:chOff x="272176" y="2887335"/>
            <a:chExt cx="3082764" cy="1833381"/>
          </a:xfrm>
        </p:grpSpPr>
        <p:sp>
          <p:nvSpPr>
            <p:cNvPr id="27" name="Google Shape;303;p38">
              <a:extLst>
                <a:ext uri="{FF2B5EF4-FFF2-40B4-BE49-F238E27FC236}">
                  <a16:creationId xmlns:a16="http://schemas.microsoft.com/office/drawing/2014/main" id="{108A8CED-287F-759A-374F-DD35CC47EE78}"/>
                </a:ext>
              </a:extLst>
            </p:cNvPr>
            <p:cNvSpPr txBox="1"/>
            <p:nvPr/>
          </p:nvSpPr>
          <p:spPr>
            <a:xfrm>
              <a:off x="274632" y="2887335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altLang="ko-KR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Language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8" name="Google Shape;303;p38">
              <a:extLst>
                <a:ext uri="{FF2B5EF4-FFF2-40B4-BE49-F238E27FC236}">
                  <a16:creationId xmlns:a16="http://schemas.microsoft.com/office/drawing/2014/main" id="{A3F80853-B942-2192-BB6B-182430576ED1}"/>
                </a:ext>
              </a:extLst>
            </p:cNvPr>
            <p:cNvSpPr txBox="1"/>
            <p:nvPr/>
          </p:nvSpPr>
          <p:spPr>
            <a:xfrm>
              <a:off x="279549" y="3187216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Server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9" name="Google Shape;303;p38">
              <a:extLst>
                <a:ext uri="{FF2B5EF4-FFF2-40B4-BE49-F238E27FC236}">
                  <a16:creationId xmlns:a16="http://schemas.microsoft.com/office/drawing/2014/main" id="{04D06D2B-196C-1A7D-D559-0961799FE0D1}"/>
                </a:ext>
              </a:extLst>
            </p:cNvPr>
            <p:cNvSpPr txBox="1"/>
            <p:nvPr/>
          </p:nvSpPr>
          <p:spPr>
            <a:xfrm>
              <a:off x="274632" y="3491120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Framework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0" name="Google Shape;303;p38">
              <a:extLst>
                <a:ext uri="{FF2B5EF4-FFF2-40B4-BE49-F238E27FC236}">
                  <a16:creationId xmlns:a16="http://schemas.microsoft.com/office/drawing/2014/main" id="{40D649A7-BD94-9BF2-0D86-1F214B2F9F2F}"/>
                </a:ext>
              </a:extLst>
            </p:cNvPr>
            <p:cNvSpPr txBox="1"/>
            <p:nvPr/>
          </p:nvSpPr>
          <p:spPr>
            <a:xfrm>
              <a:off x="272176" y="3784531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DB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1" name="Google Shape;303;p38">
              <a:extLst>
                <a:ext uri="{FF2B5EF4-FFF2-40B4-BE49-F238E27FC236}">
                  <a16:creationId xmlns:a16="http://schemas.microsoft.com/office/drawing/2014/main" id="{CE5D1B82-3AF1-9008-D7C3-240ECDD85CF7}"/>
                </a:ext>
              </a:extLst>
            </p:cNvPr>
            <p:cNvSpPr txBox="1"/>
            <p:nvPr/>
          </p:nvSpPr>
          <p:spPr>
            <a:xfrm>
              <a:off x="277093" y="4084412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IDE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2" name="Google Shape;303;p38">
              <a:extLst>
                <a:ext uri="{FF2B5EF4-FFF2-40B4-BE49-F238E27FC236}">
                  <a16:creationId xmlns:a16="http://schemas.microsoft.com/office/drawing/2014/main" id="{C142664C-1F6B-024B-E36C-2B53226A55ED}"/>
                </a:ext>
              </a:extLst>
            </p:cNvPr>
            <p:cNvSpPr txBox="1"/>
            <p:nvPr/>
          </p:nvSpPr>
          <p:spPr>
            <a:xfrm>
              <a:off x="272176" y="4388316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API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sp>
        <p:nvSpPr>
          <p:cNvPr id="35" name="Google Shape;303;p38">
            <a:extLst>
              <a:ext uri="{FF2B5EF4-FFF2-40B4-BE49-F238E27FC236}">
                <a16:creationId xmlns:a16="http://schemas.microsoft.com/office/drawing/2014/main" id="{6E9F2528-5907-47AB-CEE5-66D07F139BAD}"/>
              </a:ext>
            </a:extLst>
          </p:cNvPr>
          <p:cNvSpPr txBox="1"/>
          <p:nvPr/>
        </p:nvSpPr>
        <p:spPr>
          <a:xfrm>
            <a:off x="286923" y="252448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accent4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개발 환경</a:t>
            </a:r>
            <a:endParaRPr sz="1300" b="1" dirty="0">
              <a:solidFill>
                <a:schemeClr val="accent4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4E38E44-F09A-6ABA-00DF-F4F26A200763}"/>
              </a:ext>
            </a:extLst>
          </p:cNvPr>
          <p:cNvGrpSpPr/>
          <p:nvPr/>
        </p:nvGrpSpPr>
        <p:grpSpPr>
          <a:xfrm>
            <a:off x="1498746" y="1237123"/>
            <a:ext cx="3079078" cy="946695"/>
            <a:chOff x="1230819" y="1235175"/>
            <a:chExt cx="3079078" cy="946695"/>
          </a:xfrm>
        </p:grpSpPr>
        <p:sp>
          <p:nvSpPr>
            <p:cNvPr id="36" name="Google Shape;303;p38">
              <a:extLst>
                <a:ext uri="{FF2B5EF4-FFF2-40B4-BE49-F238E27FC236}">
                  <a16:creationId xmlns:a16="http://schemas.microsoft.com/office/drawing/2014/main" id="{6D6AC963-A894-816A-C456-84BFD50C078D}"/>
                </a:ext>
              </a:extLst>
            </p:cNvPr>
            <p:cNvSpPr txBox="1"/>
            <p:nvPr/>
          </p:nvSpPr>
          <p:spPr>
            <a:xfrm>
              <a:off x="1234506" y="1235175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2022. 12. ~ 2023. 03. (4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개월</a:t>
              </a:r>
              <a:r>
                <a:rPr lang="en-US" altLang="ko-KR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)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8" name="Google Shape;303;p38">
              <a:extLst>
                <a:ext uri="{FF2B5EF4-FFF2-40B4-BE49-F238E27FC236}">
                  <a16:creationId xmlns:a16="http://schemas.microsoft.com/office/drawing/2014/main" id="{4F3CF6E0-E3CF-4B9A-45DE-3C5D1FB0E6B7}"/>
                </a:ext>
              </a:extLst>
            </p:cNvPr>
            <p:cNvSpPr txBox="1"/>
            <p:nvPr/>
          </p:nvSpPr>
          <p:spPr>
            <a:xfrm>
              <a:off x="1233277" y="1549589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Web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9" name="Google Shape;303;p38">
              <a:extLst>
                <a:ext uri="{FF2B5EF4-FFF2-40B4-BE49-F238E27FC236}">
                  <a16:creationId xmlns:a16="http://schemas.microsoft.com/office/drawing/2014/main" id="{1D465FF7-5087-6642-21B0-D0D80C5DDB80}"/>
                </a:ext>
              </a:extLst>
            </p:cNvPr>
            <p:cNvSpPr txBox="1"/>
            <p:nvPr/>
          </p:nvSpPr>
          <p:spPr>
            <a:xfrm>
              <a:off x="1230819" y="1849470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1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명 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(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개인 프로젝트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)</a:t>
              </a:r>
              <a:endParaRPr sz="1200" b="1" dirty="0"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pic>
        <p:nvPicPr>
          <p:cNvPr id="193" name="그림 192">
            <a:extLst>
              <a:ext uri="{FF2B5EF4-FFF2-40B4-BE49-F238E27FC236}">
                <a16:creationId xmlns:a16="http://schemas.microsoft.com/office/drawing/2014/main" id="{76ECD944-8995-F6A6-3DFC-473C8A4DB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7775641" y="-645347"/>
            <a:ext cx="1680978" cy="3346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FBCF8B85-B24C-3C17-F70F-FCE9CCB48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808263" y="237275"/>
            <a:ext cx="1663555" cy="31486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4E467D4B-D339-DFB2-6494-AE6F50871100}"/>
              </a:ext>
            </a:extLst>
          </p:cNvPr>
          <p:cNvGrpSpPr/>
          <p:nvPr/>
        </p:nvGrpSpPr>
        <p:grpSpPr>
          <a:xfrm>
            <a:off x="1491378" y="2896610"/>
            <a:ext cx="3567316" cy="1827457"/>
            <a:chOff x="1491378" y="2896610"/>
            <a:chExt cx="3567316" cy="1827457"/>
          </a:xfrm>
        </p:grpSpPr>
        <p:sp>
          <p:nvSpPr>
            <p:cNvPr id="43" name="Google Shape;303;p38">
              <a:extLst>
                <a:ext uri="{FF2B5EF4-FFF2-40B4-BE49-F238E27FC236}">
                  <a16:creationId xmlns:a16="http://schemas.microsoft.com/office/drawing/2014/main" id="{7961A54E-4D72-77AA-7CFA-FBA0C40C5B12}"/>
                </a:ext>
              </a:extLst>
            </p:cNvPr>
            <p:cNvSpPr txBox="1"/>
            <p:nvPr/>
          </p:nvSpPr>
          <p:spPr>
            <a:xfrm>
              <a:off x="1493833" y="3196496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Apache Tomcat, AWS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 </a:t>
              </a:r>
              <a:r>
                <a:rPr lang="en-US" altLang="ko-KR" sz="1200" dirty="0" err="1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Lightsail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4" name="Google Shape;303;p38">
              <a:extLst>
                <a:ext uri="{FF2B5EF4-FFF2-40B4-BE49-F238E27FC236}">
                  <a16:creationId xmlns:a16="http://schemas.microsoft.com/office/drawing/2014/main" id="{A9F58D7C-F66C-D1C0-FA6F-3FE43AEC2C85}"/>
                </a:ext>
              </a:extLst>
            </p:cNvPr>
            <p:cNvSpPr txBox="1"/>
            <p:nvPr/>
          </p:nvSpPr>
          <p:spPr>
            <a:xfrm>
              <a:off x="1491378" y="3496379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Spring Framework, Spring Legacy, </a:t>
              </a:r>
              <a:r>
                <a:rPr lang="en-US" sz="1200" dirty="0" err="1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MyBatis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5" name="Google Shape;303;p38">
              <a:extLst>
                <a:ext uri="{FF2B5EF4-FFF2-40B4-BE49-F238E27FC236}">
                  <a16:creationId xmlns:a16="http://schemas.microsoft.com/office/drawing/2014/main" id="{235865B1-2788-9C08-9488-268822FABF5D}"/>
                </a:ext>
              </a:extLst>
            </p:cNvPr>
            <p:cNvSpPr txBox="1"/>
            <p:nvPr/>
          </p:nvSpPr>
          <p:spPr>
            <a:xfrm>
              <a:off x="1491378" y="3776600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MariaDB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6" name="Google Shape;303;p38">
              <a:extLst>
                <a:ext uri="{FF2B5EF4-FFF2-40B4-BE49-F238E27FC236}">
                  <a16:creationId xmlns:a16="http://schemas.microsoft.com/office/drawing/2014/main" id="{C4ECE23E-6928-021F-940E-2126177FF939}"/>
                </a:ext>
              </a:extLst>
            </p:cNvPr>
            <p:cNvSpPr txBox="1"/>
            <p:nvPr/>
          </p:nvSpPr>
          <p:spPr>
            <a:xfrm>
              <a:off x="1498746" y="4084412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Eclipse 2019-12, PhpMyAdmin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7" name="Google Shape;303;p38">
              <a:extLst>
                <a:ext uri="{FF2B5EF4-FFF2-40B4-BE49-F238E27FC236}">
                  <a16:creationId xmlns:a16="http://schemas.microsoft.com/office/drawing/2014/main" id="{C66BCA2C-7E92-6784-53CB-F828AC15BC0D}"/>
                </a:ext>
              </a:extLst>
            </p:cNvPr>
            <p:cNvSpPr txBox="1"/>
            <p:nvPr/>
          </p:nvSpPr>
          <p:spPr>
            <a:xfrm>
              <a:off x="1503663" y="4391667"/>
              <a:ext cx="355503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RESTful API, Google Maps API, Firebase, </a:t>
              </a:r>
              <a:r>
                <a:rPr lang="en-US" sz="1200" dirty="0" err="1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OpenAI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42" name="Google Shape;303;p38">
              <a:extLst>
                <a:ext uri="{FF2B5EF4-FFF2-40B4-BE49-F238E27FC236}">
                  <a16:creationId xmlns:a16="http://schemas.microsoft.com/office/drawing/2014/main" id="{E465BCA1-F15E-AD66-67EA-4E3542071E28}"/>
                </a:ext>
              </a:extLst>
            </p:cNvPr>
            <p:cNvSpPr txBox="1"/>
            <p:nvPr/>
          </p:nvSpPr>
          <p:spPr>
            <a:xfrm>
              <a:off x="1496290" y="2896610"/>
              <a:ext cx="3555031" cy="33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Java(JDK 11.0.15.1), HTML/CSS, JavaScript, </a:t>
              </a:r>
              <a:r>
                <a:rPr lang="en-US" sz="1200" dirty="0" err="1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Jquery</a:t>
              </a: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별첨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5FF94B-80D0-11E5-E91A-D50F3DF7022E}"/>
              </a:ext>
            </a:extLst>
          </p:cNvPr>
          <p:cNvGrpSpPr/>
          <p:nvPr/>
        </p:nvGrpSpPr>
        <p:grpSpPr>
          <a:xfrm>
            <a:off x="279548" y="1812553"/>
            <a:ext cx="3077847" cy="721369"/>
            <a:chOff x="279548" y="1237367"/>
            <a:chExt cx="3077847" cy="721369"/>
          </a:xfrm>
        </p:grpSpPr>
        <p:sp>
          <p:nvSpPr>
            <p:cNvPr id="24" name="Google Shape;303;p38">
              <a:extLst>
                <a:ext uri="{FF2B5EF4-FFF2-40B4-BE49-F238E27FC236}">
                  <a16:creationId xmlns:a16="http://schemas.microsoft.com/office/drawing/2014/main" id="{143F0A62-F7D7-1AE9-9239-8C5EA4091D7D}"/>
                </a:ext>
              </a:extLst>
            </p:cNvPr>
            <p:cNvSpPr txBox="1"/>
            <p:nvPr/>
          </p:nvSpPr>
          <p:spPr>
            <a:xfrm>
              <a:off x="279548" y="1237367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사용자 페이지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25" name="Google Shape;303;p38">
              <a:extLst>
                <a:ext uri="{FF2B5EF4-FFF2-40B4-BE49-F238E27FC236}">
                  <a16:creationId xmlns:a16="http://schemas.microsoft.com/office/drawing/2014/main" id="{6FE920CD-E94E-63BA-C731-6CA9ECA5334A}"/>
                </a:ext>
              </a:extLst>
            </p:cNvPr>
            <p:cNvSpPr txBox="1"/>
            <p:nvPr/>
          </p:nvSpPr>
          <p:spPr>
            <a:xfrm>
              <a:off x="282004" y="1626336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ko-KR" altLang="en-US" sz="1300" b="1" dirty="0">
                  <a:solidFill>
                    <a:schemeClr val="dk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조선일보명조" panose="02030304000000000000" pitchFamily="18" charset="-127"/>
                  <a:sym typeface="Catamaran"/>
                </a:rPr>
                <a:t>관리자 페이지</a:t>
              </a:r>
              <a:endParaRPr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4E38E44-F09A-6ABA-00DF-F4F26A200763}"/>
              </a:ext>
            </a:extLst>
          </p:cNvPr>
          <p:cNvGrpSpPr/>
          <p:nvPr/>
        </p:nvGrpSpPr>
        <p:grpSpPr>
          <a:xfrm>
            <a:off x="1734721" y="1812553"/>
            <a:ext cx="6521769" cy="705806"/>
            <a:chOff x="1233277" y="1235175"/>
            <a:chExt cx="3075391" cy="705806"/>
          </a:xfrm>
        </p:grpSpPr>
        <p:sp>
          <p:nvSpPr>
            <p:cNvPr id="36" name="Google Shape;303;p38">
              <a:extLst>
                <a:ext uri="{FF2B5EF4-FFF2-40B4-BE49-F238E27FC236}">
                  <a16:creationId xmlns:a16="http://schemas.microsoft.com/office/drawing/2014/main" id="{6D6AC963-A894-816A-C456-84BFD50C078D}"/>
                </a:ext>
              </a:extLst>
            </p:cNvPr>
            <p:cNvSpPr txBox="1"/>
            <p:nvPr/>
          </p:nvSpPr>
          <p:spPr>
            <a:xfrm>
              <a:off x="1233277" y="1235175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  <a:hlinkClick r:id="rId4"/>
                </a:rPr>
                <a:t>http://43.201.56.11/</a:t>
              </a:r>
              <a:endParaRPr 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  <p:sp>
          <p:nvSpPr>
            <p:cNvPr id="38" name="Google Shape;303;p38">
              <a:extLst>
                <a:ext uri="{FF2B5EF4-FFF2-40B4-BE49-F238E27FC236}">
                  <a16:creationId xmlns:a16="http://schemas.microsoft.com/office/drawing/2014/main" id="{4F3CF6E0-E3CF-4B9A-45DE-3C5D1FB0E6B7}"/>
                </a:ext>
              </a:extLst>
            </p:cNvPr>
            <p:cNvSpPr txBox="1"/>
            <p:nvPr/>
          </p:nvSpPr>
          <p:spPr>
            <a:xfrm>
              <a:off x="1233277" y="1608581"/>
              <a:ext cx="3075391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chemeClr val="hlink"/>
                </a:buClr>
                <a:buSzPts val="1100"/>
              </a:pPr>
              <a:r>
                <a:rPr lang="en-US" altLang="ko-KR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  <a:hlinkClick r:id="rId5"/>
                </a:rPr>
                <a:t>http://43.201.56.11:8080/diary_admin</a:t>
              </a:r>
              <a:r>
                <a:rPr lang="en-US" altLang="ko-KR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 (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임시 </a:t>
              </a:r>
              <a:r>
                <a:rPr lang="en-US" altLang="ko-KR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ID : admin1    </a:t>
              </a:r>
              <a:r>
                <a:rPr lang="ko-KR" altLang="en-US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임시 </a:t>
              </a:r>
              <a:r>
                <a:rPr lang="en-US" altLang="ko-KR" sz="1200" dirty="0">
                  <a:solidFill>
                    <a:schemeClr val="dk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Catamaran"/>
                </a:rPr>
                <a:t>PW : !csh950819)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endParaRPr>
            </a:p>
          </p:txBody>
        </p:sp>
      </p:grpSp>
      <p:sp>
        <p:nvSpPr>
          <p:cNvPr id="14" name="Google Shape;303;p38">
            <a:extLst>
              <a:ext uri="{FF2B5EF4-FFF2-40B4-BE49-F238E27FC236}">
                <a16:creationId xmlns:a16="http://schemas.microsoft.com/office/drawing/2014/main" id="{387B3278-47AF-2855-5F99-4E2BA773A370}"/>
              </a:ext>
            </a:extLst>
          </p:cNvPr>
          <p:cNvSpPr txBox="1"/>
          <p:nvPr/>
        </p:nvSpPr>
        <p:spPr>
          <a:xfrm>
            <a:off x="668381" y="3050168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GitHub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pic>
        <p:nvPicPr>
          <p:cNvPr id="15" name="Picture 2" descr="마이크로소프트, 오픈 소스 소프트웨어 허브 ‘깃허브’와 시너지낼까? - 중앙일보">
            <a:extLst>
              <a:ext uri="{FF2B5EF4-FFF2-40B4-BE49-F238E27FC236}">
                <a16:creationId xmlns:a16="http://schemas.microsoft.com/office/drawing/2014/main" id="{FBE9004E-4A0D-69AA-9C34-1D4D6A28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87" y="3087319"/>
            <a:ext cx="302342" cy="30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03763A4A-A261-D2E7-CB51-2BCBBD0778EB}"/>
              </a:ext>
            </a:extLst>
          </p:cNvPr>
          <p:cNvSpPr txBox="1"/>
          <p:nvPr/>
        </p:nvSpPr>
        <p:spPr>
          <a:xfrm>
            <a:off x="1747014" y="3038910"/>
            <a:ext cx="652176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  <a:hlinkClick r:id="rId7"/>
              </a:rPr>
              <a:t>https://github.com/ssooyaaa/soo_project</a:t>
            </a:r>
            <a:endParaRPr lang="en-US" altLang="ko-KR"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  <a:p>
            <a:pPr>
              <a:buClr>
                <a:schemeClr val="hlink"/>
              </a:buClr>
              <a:buSzPts val="1100"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F38D245A-FF31-3551-B262-7E1A1F436199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7712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서비스 기획 및 방향성 설계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(1 / 4)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2034;p43">
            <a:extLst>
              <a:ext uri="{FF2B5EF4-FFF2-40B4-BE49-F238E27FC236}">
                <a16:creationId xmlns:a16="http://schemas.microsoft.com/office/drawing/2014/main" id="{8520779A-FC80-B01B-4D17-D235AE9BA458}"/>
              </a:ext>
            </a:extLst>
          </p:cNvPr>
          <p:cNvSpPr txBox="1"/>
          <p:nvPr/>
        </p:nvSpPr>
        <p:spPr>
          <a:xfrm flipH="1">
            <a:off x="860615" y="17003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 1</a:t>
            </a:r>
            <a:endParaRPr sz="1800" dirty="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4" name="Google Shape;2035;p43">
            <a:extLst>
              <a:ext uri="{FF2B5EF4-FFF2-40B4-BE49-F238E27FC236}">
                <a16:creationId xmlns:a16="http://schemas.microsoft.com/office/drawing/2014/main" id="{BC77DDF1-D0AD-AD31-D15E-39AE343971BE}"/>
              </a:ext>
            </a:extLst>
          </p:cNvPr>
          <p:cNvSpPr txBox="1"/>
          <p:nvPr/>
        </p:nvSpPr>
        <p:spPr>
          <a:xfrm flipH="1">
            <a:off x="853241" y="2289095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</a:t>
            </a:r>
            <a:r>
              <a:rPr lang="en-US" altLang="ko-KR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요구 사항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sp>
        <p:nvSpPr>
          <p:cNvPr id="5" name="Google Shape;2036;p43">
            <a:extLst>
              <a:ext uri="{FF2B5EF4-FFF2-40B4-BE49-F238E27FC236}">
                <a16:creationId xmlns:a16="http://schemas.microsoft.com/office/drawing/2014/main" id="{A9B6AA92-370F-5870-8625-5458650F463F}"/>
              </a:ext>
            </a:extLst>
          </p:cNvPr>
          <p:cNvSpPr txBox="1"/>
          <p:nvPr/>
        </p:nvSpPr>
        <p:spPr>
          <a:xfrm flipH="1">
            <a:off x="2824515" y="17003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 2</a:t>
            </a:r>
            <a:endParaRPr sz="180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6" name="Google Shape;2037;p43">
            <a:extLst>
              <a:ext uri="{FF2B5EF4-FFF2-40B4-BE49-F238E27FC236}">
                <a16:creationId xmlns:a16="http://schemas.microsoft.com/office/drawing/2014/main" id="{7FA4EFCB-CDA1-F3F2-412D-8FFB99CCD19C}"/>
              </a:ext>
            </a:extLst>
          </p:cNvPr>
          <p:cNvSpPr txBox="1"/>
          <p:nvPr/>
        </p:nvSpPr>
        <p:spPr>
          <a:xfrm flipH="1">
            <a:off x="2817183" y="2296557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IA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설계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sp>
        <p:nvSpPr>
          <p:cNvPr id="7" name="Google Shape;2038;p43">
            <a:extLst>
              <a:ext uri="{FF2B5EF4-FFF2-40B4-BE49-F238E27FC236}">
                <a16:creationId xmlns:a16="http://schemas.microsoft.com/office/drawing/2014/main" id="{55B3634E-C65E-E49D-8D61-DC6FAC1FFEE9}"/>
              </a:ext>
            </a:extLst>
          </p:cNvPr>
          <p:cNvSpPr txBox="1"/>
          <p:nvPr/>
        </p:nvSpPr>
        <p:spPr>
          <a:xfrm flipH="1">
            <a:off x="4788415" y="17003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 3</a:t>
            </a:r>
            <a:endParaRPr sz="180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8" name="Google Shape;2039;p43">
            <a:extLst>
              <a:ext uri="{FF2B5EF4-FFF2-40B4-BE49-F238E27FC236}">
                <a16:creationId xmlns:a16="http://schemas.microsoft.com/office/drawing/2014/main" id="{60D599C2-AE59-30C6-6F78-F0E0A4410C9F}"/>
              </a:ext>
            </a:extLst>
          </p:cNvPr>
          <p:cNvSpPr txBox="1"/>
          <p:nvPr/>
        </p:nvSpPr>
        <p:spPr>
          <a:xfrm flipH="1">
            <a:off x="4781083" y="230393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ERD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설계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sp>
        <p:nvSpPr>
          <p:cNvPr id="9" name="Google Shape;2040;p43">
            <a:extLst>
              <a:ext uri="{FF2B5EF4-FFF2-40B4-BE49-F238E27FC236}">
                <a16:creationId xmlns:a16="http://schemas.microsoft.com/office/drawing/2014/main" id="{84A36E06-B406-B6BF-B7B8-A0536723C79A}"/>
              </a:ext>
            </a:extLst>
          </p:cNvPr>
          <p:cNvSpPr txBox="1"/>
          <p:nvPr/>
        </p:nvSpPr>
        <p:spPr>
          <a:xfrm flipH="1">
            <a:off x="6752315" y="17003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 4</a:t>
            </a:r>
            <a:endParaRPr sz="1800" dirty="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2" name="Google Shape;2041;p43">
            <a:extLst>
              <a:ext uri="{FF2B5EF4-FFF2-40B4-BE49-F238E27FC236}">
                <a16:creationId xmlns:a16="http://schemas.microsoft.com/office/drawing/2014/main" id="{CF49FA94-367B-F5C5-61C0-602160BF892C}"/>
              </a:ext>
            </a:extLst>
          </p:cNvPr>
          <p:cNvSpPr txBox="1"/>
          <p:nvPr/>
        </p:nvSpPr>
        <p:spPr>
          <a:xfrm flipH="1">
            <a:off x="6744983" y="230393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개발환경 구축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cxnSp>
        <p:nvCxnSpPr>
          <p:cNvPr id="13" name="Google Shape;2042;p43">
            <a:extLst>
              <a:ext uri="{FF2B5EF4-FFF2-40B4-BE49-F238E27FC236}">
                <a16:creationId xmlns:a16="http://schemas.microsoft.com/office/drawing/2014/main" id="{F0D15968-8D14-ADEA-F47C-9E78D21DA1B2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1824491" y="1386033"/>
            <a:ext cx="18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45;p43">
            <a:extLst>
              <a:ext uri="{FF2B5EF4-FFF2-40B4-BE49-F238E27FC236}">
                <a16:creationId xmlns:a16="http://schemas.microsoft.com/office/drawing/2014/main" id="{FE2F9439-10B4-529E-7884-B028ECABAF73}"/>
              </a:ext>
            </a:extLst>
          </p:cNvPr>
          <p:cNvCxnSpPr>
            <a:stCxn id="43" idx="6"/>
            <a:endCxn id="44" idx="2"/>
          </p:cNvCxnSpPr>
          <p:nvPr/>
        </p:nvCxnSpPr>
        <p:spPr>
          <a:xfrm rot="10800000" flipH="1">
            <a:off x="3788391" y="1381233"/>
            <a:ext cx="1833600" cy="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47;p43">
            <a:extLst>
              <a:ext uri="{FF2B5EF4-FFF2-40B4-BE49-F238E27FC236}">
                <a16:creationId xmlns:a16="http://schemas.microsoft.com/office/drawing/2014/main" id="{35FC4486-D99B-B6B9-2779-6230B0FEF101}"/>
              </a:ext>
            </a:extLst>
          </p:cNvPr>
          <p:cNvCxnSpPr>
            <a:stCxn id="44" idx="6"/>
            <a:endCxn id="45" idx="2"/>
          </p:cNvCxnSpPr>
          <p:nvPr/>
        </p:nvCxnSpPr>
        <p:spPr>
          <a:xfrm>
            <a:off x="5752266" y="1381158"/>
            <a:ext cx="18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49;p43">
            <a:extLst>
              <a:ext uri="{FF2B5EF4-FFF2-40B4-BE49-F238E27FC236}">
                <a16:creationId xmlns:a16="http://schemas.microsoft.com/office/drawing/2014/main" id="{A3BC274D-8722-3293-EE68-3960FB08A28C}"/>
              </a:ext>
            </a:extLst>
          </p:cNvPr>
          <p:cNvCxnSpPr>
            <a:stCxn id="42" idx="4"/>
            <a:endCxn id="3" idx="0"/>
          </p:cNvCxnSpPr>
          <p:nvPr/>
        </p:nvCxnSpPr>
        <p:spPr>
          <a:xfrm>
            <a:off x="1759391" y="1451133"/>
            <a:ext cx="7374" cy="249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50;p43">
            <a:extLst>
              <a:ext uri="{FF2B5EF4-FFF2-40B4-BE49-F238E27FC236}">
                <a16:creationId xmlns:a16="http://schemas.microsoft.com/office/drawing/2014/main" id="{ED852052-B086-7E13-7198-8FAB3A8C7A38}"/>
              </a:ext>
            </a:extLst>
          </p:cNvPr>
          <p:cNvCxnSpPr>
            <a:stCxn id="43" idx="4"/>
            <a:endCxn id="5" idx="0"/>
          </p:cNvCxnSpPr>
          <p:nvPr/>
        </p:nvCxnSpPr>
        <p:spPr>
          <a:xfrm>
            <a:off x="3723291" y="1451133"/>
            <a:ext cx="7374" cy="249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51;p43">
            <a:extLst>
              <a:ext uri="{FF2B5EF4-FFF2-40B4-BE49-F238E27FC236}">
                <a16:creationId xmlns:a16="http://schemas.microsoft.com/office/drawing/2014/main" id="{F33E68BC-4B9F-52C0-9412-8D8BC65A7602}"/>
              </a:ext>
            </a:extLst>
          </p:cNvPr>
          <p:cNvCxnSpPr>
            <a:stCxn id="44" idx="4"/>
            <a:endCxn id="7" idx="0"/>
          </p:cNvCxnSpPr>
          <p:nvPr/>
        </p:nvCxnSpPr>
        <p:spPr>
          <a:xfrm>
            <a:off x="5687166" y="1446258"/>
            <a:ext cx="7399" cy="2540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52;p43">
            <a:extLst>
              <a:ext uri="{FF2B5EF4-FFF2-40B4-BE49-F238E27FC236}">
                <a16:creationId xmlns:a16="http://schemas.microsoft.com/office/drawing/2014/main" id="{14CA54B1-6E73-5C15-32B4-08B5D8A20828}"/>
              </a:ext>
            </a:extLst>
          </p:cNvPr>
          <p:cNvCxnSpPr>
            <a:stCxn id="45" idx="4"/>
            <a:endCxn id="9" idx="0"/>
          </p:cNvCxnSpPr>
          <p:nvPr/>
        </p:nvCxnSpPr>
        <p:spPr>
          <a:xfrm>
            <a:off x="7651041" y="1446258"/>
            <a:ext cx="7424" cy="2540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53;p43">
            <a:extLst>
              <a:ext uri="{FF2B5EF4-FFF2-40B4-BE49-F238E27FC236}">
                <a16:creationId xmlns:a16="http://schemas.microsoft.com/office/drawing/2014/main" id="{9C5B815E-0DCA-93E6-7E8B-29EDA54EAD75}"/>
              </a:ext>
            </a:extLst>
          </p:cNvPr>
          <p:cNvSpPr txBox="1"/>
          <p:nvPr/>
        </p:nvSpPr>
        <p:spPr>
          <a:xfrm flipH="1">
            <a:off x="860615" y="353479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STEP5</a:t>
            </a:r>
            <a:endParaRPr sz="180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1" name="Google Shape;2054;p43">
            <a:extLst>
              <a:ext uri="{FF2B5EF4-FFF2-40B4-BE49-F238E27FC236}">
                <a16:creationId xmlns:a16="http://schemas.microsoft.com/office/drawing/2014/main" id="{4BA56902-8C84-41D4-B8B2-10D976CA19B6}"/>
              </a:ext>
            </a:extLst>
          </p:cNvPr>
          <p:cNvSpPr txBox="1"/>
          <p:nvPr/>
        </p:nvSpPr>
        <p:spPr>
          <a:xfrm flipH="1">
            <a:off x="853291" y="413838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주요 기능 구현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sp>
        <p:nvSpPr>
          <p:cNvPr id="22" name="Google Shape;2055;p43">
            <a:extLst>
              <a:ext uri="{FF2B5EF4-FFF2-40B4-BE49-F238E27FC236}">
                <a16:creationId xmlns:a16="http://schemas.microsoft.com/office/drawing/2014/main" id="{E7617EE2-ABDB-9D8F-72FD-8DC60F830120}"/>
              </a:ext>
            </a:extLst>
          </p:cNvPr>
          <p:cNvSpPr txBox="1"/>
          <p:nvPr/>
        </p:nvSpPr>
        <p:spPr>
          <a:xfrm flipH="1">
            <a:off x="2824515" y="353479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 6</a:t>
            </a:r>
            <a:endParaRPr sz="180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3" name="Google Shape;2056;p43">
            <a:extLst>
              <a:ext uri="{FF2B5EF4-FFF2-40B4-BE49-F238E27FC236}">
                <a16:creationId xmlns:a16="http://schemas.microsoft.com/office/drawing/2014/main" id="{E43A5990-BE8D-7ED4-2986-00CF122771F9}"/>
              </a:ext>
            </a:extLst>
          </p:cNvPr>
          <p:cNvSpPr txBox="1"/>
          <p:nvPr/>
        </p:nvSpPr>
        <p:spPr>
          <a:xfrm flipH="1">
            <a:off x="2817183" y="413838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일반 기능 구현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sp>
        <p:nvSpPr>
          <p:cNvPr id="27" name="Google Shape;2057;p43">
            <a:extLst>
              <a:ext uri="{FF2B5EF4-FFF2-40B4-BE49-F238E27FC236}">
                <a16:creationId xmlns:a16="http://schemas.microsoft.com/office/drawing/2014/main" id="{DBC5DBD7-3348-10A6-2ABF-670F0A8F68D7}"/>
              </a:ext>
            </a:extLst>
          </p:cNvPr>
          <p:cNvSpPr txBox="1"/>
          <p:nvPr/>
        </p:nvSpPr>
        <p:spPr>
          <a:xfrm flipH="1">
            <a:off x="4788415" y="353479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 panose="020B0600000101010101" charset="0"/>
                <a:ea typeface="Manrope SemiBold"/>
                <a:cs typeface="Manrope SemiBold"/>
                <a:sym typeface="Manrope SemiBold"/>
              </a:rPr>
              <a:t>STEP 7</a:t>
            </a:r>
            <a:endParaRPr sz="1800">
              <a:solidFill>
                <a:schemeClr val="dk1"/>
              </a:solidFill>
              <a:latin typeface="Lexend Deca" panose="020B0600000101010101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" name="Google Shape;2058;p43">
            <a:extLst>
              <a:ext uri="{FF2B5EF4-FFF2-40B4-BE49-F238E27FC236}">
                <a16:creationId xmlns:a16="http://schemas.microsoft.com/office/drawing/2014/main" id="{3BC2F28E-CBC9-4013-2634-E90A1101425D}"/>
              </a:ext>
            </a:extLst>
          </p:cNvPr>
          <p:cNvSpPr txBox="1"/>
          <p:nvPr/>
        </p:nvSpPr>
        <p:spPr>
          <a:xfrm flipH="1">
            <a:off x="4781083" y="4138381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AWS </a:t>
            </a: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nrope"/>
              </a:rPr>
              <a:t>호스팅 및 배포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nrope"/>
            </a:endParaRPr>
          </a:p>
        </p:txBody>
      </p:sp>
      <p:cxnSp>
        <p:nvCxnSpPr>
          <p:cNvPr id="30" name="Google Shape;2061;p43">
            <a:extLst>
              <a:ext uri="{FF2B5EF4-FFF2-40B4-BE49-F238E27FC236}">
                <a16:creationId xmlns:a16="http://schemas.microsoft.com/office/drawing/2014/main" id="{0A3E9294-ED99-D856-677E-9E646402CE31}"/>
              </a:ext>
            </a:extLst>
          </p:cNvPr>
          <p:cNvCxnSpPr>
            <a:stCxn id="46" idx="6"/>
            <a:endCxn id="47" idx="2"/>
          </p:cNvCxnSpPr>
          <p:nvPr/>
        </p:nvCxnSpPr>
        <p:spPr>
          <a:xfrm>
            <a:off x="1824516" y="3228136"/>
            <a:ext cx="18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064;p43">
            <a:extLst>
              <a:ext uri="{FF2B5EF4-FFF2-40B4-BE49-F238E27FC236}">
                <a16:creationId xmlns:a16="http://schemas.microsoft.com/office/drawing/2014/main" id="{786C2B55-2DBA-D96D-6C95-04AC57678640}"/>
              </a:ext>
            </a:extLst>
          </p:cNvPr>
          <p:cNvCxnSpPr>
            <a:stCxn id="47" idx="6"/>
            <a:endCxn id="48" idx="2"/>
          </p:cNvCxnSpPr>
          <p:nvPr/>
        </p:nvCxnSpPr>
        <p:spPr>
          <a:xfrm>
            <a:off x="3788466" y="3228136"/>
            <a:ext cx="18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066;p43">
            <a:extLst>
              <a:ext uri="{FF2B5EF4-FFF2-40B4-BE49-F238E27FC236}">
                <a16:creationId xmlns:a16="http://schemas.microsoft.com/office/drawing/2014/main" id="{1688C852-A482-E04A-54B3-9474274281F4}"/>
              </a:ext>
            </a:extLst>
          </p:cNvPr>
          <p:cNvCxnSpPr>
            <a:stCxn id="48" idx="6"/>
            <a:endCxn id="49" idx="2"/>
          </p:cNvCxnSpPr>
          <p:nvPr/>
        </p:nvCxnSpPr>
        <p:spPr>
          <a:xfrm>
            <a:off x="5752341" y="3228136"/>
            <a:ext cx="18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068;p43">
            <a:extLst>
              <a:ext uri="{FF2B5EF4-FFF2-40B4-BE49-F238E27FC236}">
                <a16:creationId xmlns:a16="http://schemas.microsoft.com/office/drawing/2014/main" id="{1C8E23E2-2367-6271-FD5D-912206A68AD8}"/>
              </a:ext>
            </a:extLst>
          </p:cNvPr>
          <p:cNvCxnSpPr>
            <a:stCxn id="46" idx="4"/>
            <a:endCxn id="20" idx="0"/>
          </p:cNvCxnSpPr>
          <p:nvPr/>
        </p:nvCxnSpPr>
        <p:spPr>
          <a:xfrm>
            <a:off x="1759416" y="3293236"/>
            <a:ext cx="7349" cy="2415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069;p43">
            <a:extLst>
              <a:ext uri="{FF2B5EF4-FFF2-40B4-BE49-F238E27FC236}">
                <a16:creationId xmlns:a16="http://schemas.microsoft.com/office/drawing/2014/main" id="{AF1294BA-CF6A-E34E-BC83-4B63A5F3F203}"/>
              </a:ext>
            </a:extLst>
          </p:cNvPr>
          <p:cNvCxnSpPr>
            <a:stCxn id="47" idx="4"/>
            <a:endCxn id="22" idx="0"/>
          </p:cNvCxnSpPr>
          <p:nvPr/>
        </p:nvCxnSpPr>
        <p:spPr>
          <a:xfrm>
            <a:off x="3723366" y="3293236"/>
            <a:ext cx="7299" cy="2415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070;p43">
            <a:extLst>
              <a:ext uri="{FF2B5EF4-FFF2-40B4-BE49-F238E27FC236}">
                <a16:creationId xmlns:a16="http://schemas.microsoft.com/office/drawing/2014/main" id="{22A5A81E-DA09-874A-C4F4-E69FDB7C21A5}"/>
              </a:ext>
            </a:extLst>
          </p:cNvPr>
          <p:cNvCxnSpPr>
            <a:stCxn id="48" idx="4"/>
            <a:endCxn id="27" idx="0"/>
          </p:cNvCxnSpPr>
          <p:nvPr/>
        </p:nvCxnSpPr>
        <p:spPr>
          <a:xfrm>
            <a:off x="5687241" y="3293236"/>
            <a:ext cx="7324" cy="2415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071;p43">
            <a:extLst>
              <a:ext uri="{FF2B5EF4-FFF2-40B4-BE49-F238E27FC236}">
                <a16:creationId xmlns:a16="http://schemas.microsoft.com/office/drawing/2014/main" id="{8930F867-8213-7443-8922-3717141B8377}"/>
              </a:ext>
            </a:extLst>
          </p:cNvPr>
          <p:cNvCxnSpPr>
            <a:cxnSpLocks/>
            <a:stCxn id="49" idx="4"/>
          </p:cNvCxnSpPr>
          <p:nvPr/>
        </p:nvCxnSpPr>
        <p:spPr>
          <a:xfrm flipH="1">
            <a:off x="7651091" y="3293236"/>
            <a:ext cx="25" cy="4971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072;p43">
            <a:extLst>
              <a:ext uri="{FF2B5EF4-FFF2-40B4-BE49-F238E27FC236}">
                <a16:creationId xmlns:a16="http://schemas.microsoft.com/office/drawing/2014/main" id="{49F38D9C-FF09-7CF0-480F-E5101D312DB9}"/>
              </a:ext>
            </a:extLst>
          </p:cNvPr>
          <p:cNvCxnSpPr>
            <a:stCxn id="45" idx="6"/>
            <a:endCxn id="46" idx="2"/>
          </p:cNvCxnSpPr>
          <p:nvPr/>
        </p:nvCxnSpPr>
        <p:spPr>
          <a:xfrm flipH="1">
            <a:off x="1694241" y="1381158"/>
            <a:ext cx="6021900" cy="1847100"/>
          </a:xfrm>
          <a:prstGeom prst="bentConnector5">
            <a:avLst>
              <a:gd name="adj1" fmla="val -14287"/>
              <a:gd name="adj2" fmla="val 77256"/>
              <a:gd name="adj3" fmla="val 11368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2043;p43">
            <a:extLst>
              <a:ext uri="{FF2B5EF4-FFF2-40B4-BE49-F238E27FC236}">
                <a16:creationId xmlns:a16="http://schemas.microsoft.com/office/drawing/2014/main" id="{DEFB3AC9-A07E-2A70-C05C-D32186996605}"/>
              </a:ext>
            </a:extLst>
          </p:cNvPr>
          <p:cNvSpPr/>
          <p:nvPr/>
        </p:nvSpPr>
        <p:spPr>
          <a:xfrm>
            <a:off x="1694291" y="1320933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044;p43">
            <a:extLst>
              <a:ext uri="{FF2B5EF4-FFF2-40B4-BE49-F238E27FC236}">
                <a16:creationId xmlns:a16="http://schemas.microsoft.com/office/drawing/2014/main" id="{1B182387-3BA2-E1DE-351B-84003A1E36E7}"/>
              </a:ext>
            </a:extLst>
          </p:cNvPr>
          <p:cNvSpPr/>
          <p:nvPr/>
        </p:nvSpPr>
        <p:spPr>
          <a:xfrm>
            <a:off x="3658191" y="1320933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046;p43">
            <a:extLst>
              <a:ext uri="{FF2B5EF4-FFF2-40B4-BE49-F238E27FC236}">
                <a16:creationId xmlns:a16="http://schemas.microsoft.com/office/drawing/2014/main" id="{C1434C1D-38CD-B56C-88DE-7DF447487F82}"/>
              </a:ext>
            </a:extLst>
          </p:cNvPr>
          <p:cNvSpPr/>
          <p:nvPr/>
        </p:nvSpPr>
        <p:spPr>
          <a:xfrm>
            <a:off x="5622066" y="1316058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048;p43">
            <a:extLst>
              <a:ext uri="{FF2B5EF4-FFF2-40B4-BE49-F238E27FC236}">
                <a16:creationId xmlns:a16="http://schemas.microsoft.com/office/drawing/2014/main" id="{1B6779DC-0AC2-6EFA-2CA6-7EE861E42592}"/>
              </a:ext>
            </a:extLst>
          </p:cNvPr>
          <p:cNvSpPr/>
          <p:nvPr/>
        </p:nvSpPr>
        <p:spPr>
          <a:xfrm>
            <a:off x="7585941" y="1316058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062;p43">
            <a:extLst>
              <a:ext uri="{FF2B5EF4-FFF2-40B4-BE49-F238E27FC236}">
                <a16:creationId xmlns:a16="http://schemas.microsoft.com/office/drawing/2014/main" id="{96D19D67-C829-23A6-E475-7DB8D7D97088}"/>
              </a:ext>
            </a:extLst>
          </p:cNvPr>
          <p:cNvSpPr/>
          <p:nvPr/>
        </p:nvSpPr>
        <p:spPr>
          <a:xfrm>
            <a:off x="1694316" y="3163036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63;p43">
            <a:extLst>
              <a:ext uri="{FF2B5EF4-FFF2-40B4-BE49-F238E27FC236}">
                <a16:creationId xmlns:a16="http://schemas.microsoft.com/office/drawing/2014/main" id="{51F1012C-3F4B-6026-1709-D1310AC75345}"/>
              </a:ext>
            </a:extLst>
          </p:cNvPr>
          <p:cNvSpPr/>
          <p:nvPr/>
        </p:nvSpPr>
        <p:spPr>
          <a:xfrm>
            <a:off x="3658266" y="3163036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065;p43">
            <a:extLst>
              <a:ext uri="{FF2B5EF4-FFF2-40B4-BE49-F238E27FC236}">
                <a16:creationId xmlns:a16="http://schemas.microsoft.com/office/drawing/2014/main" id="{F145B56B-2934-BF29-92CC-5FDF17C9D618}"/>
              </a:ext>
            </a:extLst>
          </p:cNvPr>
          <p:cNvSpPr/>
          <p:nvPr/>
        </p:nvSpPr>
        <p:spPr>
          <a:xfrm>
            <a:off x="5622141" y="3163036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067;p43">
            <a:extLst>
              <a:ext uri="{FF2B5EF4-FFF2-40B4-BE49-F238E27FC236}">
                <a16:creationId xmlns:a16="http://schemas.microsoft.com/office/drawing/2014/main" id="{1D6C9E05-652E-CB7C-B06E-23FC4DA69809}"/>
              </a:ext>
            </a:extLst>
          </p:cNvPr>
          <p:cNvSpPr/>
          <p:nvPr/>
        </p:nvSpPr>
        <p:spPr>
          <a:xfrm>
            <a:off x="7586016" y="3163036"/>
            <a:ext cx="130200" cy="13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598EB8-5FA6-5AD8-0117-9C7FF450BE53}"/>
              </a:ext>
            </a:extLst>
          </p:cNvPr>
          <p:cNvSpPr txBox="1"/>
          <p:nvPr/>
        </p:nvSpPr>
        <p:spPr>
          <a:xfrm>
            <a:off x="1716604" y="1388532"/>
            <a:ext cx="56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기획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0E1B9-7EEA-13DF-1A54-FFC51D563D37}"/>
              </a:ext>
            </a:extLst>
          </p:cNvPr>
          <p:cNvSpPr txBox="1"/>
          <p:nvPr/>
        </p:nvSpPr>
        <p:spPr>
          <a:xfrm>
            <a:off x="3697763" y="1388533"/>
            <a:ext cx="866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  <a:r>
              <a:rPr lang="en-US" altLang="ko-KR" sz="11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설계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553317-154D-BEBC-6E55-939E4E6F8D48}"/>
              </a:ext>
            </a:extLst>
          </p:cNvPr>
          <p:cNvSpPr txBox="1"/>
          <p:nvPr/>
        </p:nvSpPr>
        <p:spPr>
          <a:xfrm>
            <a:off x="7616600" y="1388536"/>
            <a:ext cx="866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수행</a:t>
            </a:r>
          </a:p>
        </p:txBody>
      </p:sp>
      <p:sp>
        <p:nvSpPr>
          <p:cNvPr id="214" name="Google Shape;236;p35">
            <a:extLst>
              <a:ext uri="{FF2B5EF4-FFF2-40B4-BE49-F238E27FC236}">
                <a16:creationId xmlns:a16="http://schemas.microsoft.com/office/drawing/2014/main" id="{2A3525CF-DF19-8DDE-17A1-EE1634F09F4A}"/>
              </a:ext>
            </a:extLst>
          </p:cNvPr>
          <p:cNvSpPr txBox="1">
            <a:spLocks/>
          </p:cNvSpPr>
          <p:nvPr/>
        </p:nvSpPr>
        <p:spPr>
          <a:xfrm>
            <a:off x="6675509" y="3910924"/>
            <a:ext cx="20628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b="1" dirty="0"/>
              <a:t>“TRIP DIARY”</a:t>
            </a:r>
          </a:p>
        </p:txBody>
      </p:sp>
      <p:sp>
        <p:nvSpPr>
          <p:cNvPr id="216" name="Google Shape;303;p38">
            <a:extLst>
              <a:ext uri="{FF2B5EF4-FFF2-40B4-BE49-F238E27FC236}">
                <a16:creationId xmlns:a16="http://schemas.microsoft.com/office/drawing/2014/main" id="{54B1654B-5F85-8EB9-FE70-60B1B1A6F519}"/>
              </a:ext>
            </a:extLst>
          </p:cNvPr>
          <p:cNvSpPr txBox="1"/>
          <p:nvPr/>
        </p:nvSpPr>
        <p:spPr>
          <a:xfrm>
            <a:off x="254965" y="1141771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프로젝트 진행순서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1975A1E9-4D12-C650-346E-548B95E46A99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0341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267809-8900-CF44-E503-453E460B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54" y="787198"/>
            <a:ext cx="7674880" cy="4356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서비스 기획 및 방향성 설계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(2 / 4)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ED88C3-B404-D09A-6470-86A694D23876}"/>
              </a:ext>
            </a:extLst>
          </p:cNvPr>
          <p:cNvSpPr/>
          <p:nvPr/>
        </p:nvSpPr>
        <p:spPr>
          <a:xfrm>
            <a:off x="8413955" y="4336026"/>
            <a:ext cx="7291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6" name="Google Shape;303;p38">
            <a:extLst>
              <a:ext uri="{FF2B5EF4-FFF2-40B4-BE49-F238E27FC236}">
                <a16:creationId xmlns:a16="http://schemas.microsoft.com/office/drawing/2014/main" id="{BD63F932-81FC-0113-27A0-5273ECEE7BEC}"/>
              </a:ext>
            </a:extLst>
          </p:cNvPr>
          <p:cNvSpPr txBox="1"/>
          <p:nvPr/>
        </p:nvSpPr>
        <p:spPr>
          <a:xfrm>
            <a:off x="277087" y="1149145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300" b="1" dirty="0" err="1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유저플로우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9008CF81-F9B7-F0DB-0018-6ED5C0C8C449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63873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서비스 기획 및 방향성 설계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(3 / 4)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80DD63-B12F-8977-AF8B-63C1BF75E16C}"/>
              </a:ext>
            </a:extLst>
          </p:cNvPr>
          <p:cNvGrpSpPr/>
          <p:nvPr/>
        </p:nvGrpSpPr>
        <p:grpSpPr>
          <a:xfrm>
            <a:off x="553567" y="1182181"/>
            <a:ext cx="7897257" cy="3699704"/>
            <a:chOff x="648040" y="678135"/>
            <a:chExt cx="7854060" cy="412609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49D5C6F-6841-1B92-9FE7-14534DEB6477}"/>
                </a:ext>
              </a:extLst>
            </p:cNvPr>
            <p:cNvCxnSpPr>
              <a:stCxn id="30" idx="0"/>
              <a:endCxn id="30" idx="0"/>
            </p:cNvCxnSpPr>
            <p:nvPr/>
          </p:nvCxnSpPr>
          <p:spPr>
            <a:xfrm>
              <a:off x="2871025" y="162144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E552F-F414-50A2-4250-CEAC10FF1826}"/>
                </a:ext>
              </a:extLst>
            </p:cNvPr>
            <p:cNvGrpSpPr/>
            <p:nvPr/>
          </p:nvGrpSpPr>
          <p:grpSpPr>
            <a:xfrm>
              <a:off x="654450" y="678135"/>
              <a:ext cx="7835100" cy="1829591"/>
              <a:chOff x="658837" y="454935"/>
              <a:chExt cx="7835100" cy="182959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FBC3658E-71AB-40B1-2951-A0E11AE5B3C7}"/>
                  </a:ext>
                </a:extLst>
              </p:cNvPr>
              <p:cNvSpPr/>
              <p:nvPr/>
            </p:nvSpPr>
            <p:spPr>
              <a:xfrm>
                <a:off x="658837" y="1398248"/>
                <a:ext cx="4433149" cy="360000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USER SERVICE</a:t>
                </a:r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BA6A5927-132B-EC71-E99F-2F7A5A64A70E}"/>
                  </a:ext>
                </a:extLst>
              </p:cNvPr>
              <p:cNvSpPr/>
              <p:nvPr/>
            </p:nvSpPr>
            <p:spPr>
              <a:xfrm>
                <a:off x="5226812" y="1398251"/>
                <a:ext cx="3267125" cy="359997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ADMIN OFFICE</a:t>
                </a:r>
                <a:endParaRPr lang="ko-KR" altLang="en-US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3A409F0-CEA0-AA87-9A42-47D167A772A0}"/>
                  </a:ext>
                </a:extLst>
              </p:cNvPr>
              <p:cNvGrpSpPr/>
              <p:nvPr/>
            </p:nvGrpSpPr>
            <p:grpSpPr>
              <a:xfrm>
                <a:off x="658838" y="1949255"/>
                <a:ext cx="7835099" cy="335271"/>
                <a:chOff x="334838" y="1841255"/>
                <a:chExt cx="7835099" cy="335271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1F87ED6E-B3A4-A8BC-42AE-B6B873CFB31E}"/>
                    </a:ext>
                  </a:extLst>
                </p:cNvPr>
                <p:cNvSpPr/>
                <p:nvPr/>
              </p:nvSpPr>
              <p:spPr>
                <a:xfrm>
                  <a:off x="1477375" y="1856300"/>
                  <a:ext cx="1006625" cy="320226"/>
                </a:xfrm>
                <a:prstGeom prst="roundRect">
                  <a:avLst/>
                </a:prstGeom>
                <a:solidFill>
                  <a:srgbClr val="003B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MY DIARY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43D7D9C8-7CA8-3560-43B5-6508C9478424}"/>
                    </a:ext>
                  </a:extLst>
                </p:cNvPr>
                <p:cNvSpPr/>
                <p:nvPr/>
              </p:nvSpPr>
              <p:spPr>
                <a:xfrm>
                  <a:off x="334838" y="1856300"/>
                  <a:ext cx="1006625" cy="320226"/>
                </a:xfrm>
                <a:prstGeom prst="roundRect">
                  <a:avLst/>
                </a:prstGeom>
                <a:solidFill>
                  <a:srgbClr val="003B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LOGIN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C83BCE1A-B67D-78C4-5520-9BA1D9B4A83C}"/>
                    </a:ext>
                  </a:extLst>
                </p:cNvPr>
                <p:cNvSpPr/>
                <p:nvPr/>
              </p:nvSpPr>
              <p:spPr>
                <a:xfrm>
                  <a:off x="2619912" y="1856300"/>
                  <a:ext cx="1006625" cy="320226"/>
                </a:xfrm>
                <a:prstGeom prst="roundRect">
                  <a:avLst/>
                </a:prstGeom>
                <a:solidFill>
                  <a:srgbClr val="003B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TIP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D071D6B-7A3A-7B1B-C8F0-01655AB6FB0D}"/>
                    </a:ext>
                  </a:extLst>
                </p:cNvPr>
                <p:cNvSpPr/>
                <p:nvPr/>
              </p:nvSpPr>
              <p:spPr>
                <a:xfrm>
                  <a:off x="3761362" y="1841355"/>
                  <a:ext cx="1006625" cy="320226"/>
                </a:xfrm>
                <a:prstGeom prst="roundRect">
                  <a:avLst/>
                </a:prstGeom>
                <a:solidFill>
                  <a:srgbClr val="003B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PHOTO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AC90ABC1-686F-2B13-6E0D-6483FAC80C39}"/>
                    </a:ext>
                  </a:extLst>
                </p:cNvPr>
                <p:cNvSpPr/>
                <p:nvPr/>
              </p:nvSpPr>
              <p:spPr>
                <a:xfrm>
                  <a:off x="4902812" y="1841255"/>
                  <a:ext cx="1006625" cy="32022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USER</a:t>
                  </a:r>
                  <a:endParaRPr lang="ko-KR" altLang="en-US" sz="1200" dirty="0"/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807D36A8-09F3-563C-D041-E33642246021}"/>
                    </a:ext>
                  </a:extLst>
                </p:cNvPr>
                <p:cNvSpPr/>
                <p:nvPr/>
              </p:nvSpPr>
              <p:spPr>
                <a:xfrm>
                  <a:off x="6044262" y="1841255"/>
                  <a:ext cx="1006625" cy="32022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REPORT</a:t>
                  </a:r>
                  <a:endParaRPr lang="ko-KR" altLang="en-US" sz="1200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449CBD8D-CF27-3732-FC73-DD2925CBF570}"/>
                    </a:ext>
                  </a:extLst>
                </p:cNvPr>
                <p:cNvSpPr/>
                <p:nvPr/>
              </p:nvSpPr>
              <p:spPr>
                <a:xfrm>
                  <a:off x="7163312" y="1841255"/>
                  <a:ext cx="1006625" cy="32022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COMMENT</a:t>
                  </a:r>
                  <a:endParaRPr lang="ko-KR" altLang="en-US" sz="1200" dirty="0"/>
                </a:p>
              </p:txBody>
            </p:sp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9C5CF8A5-2F13-5BC5-8563-FA975A0E8F56}"/>
                    </a:ext>
                  </a:extLst>
                </p:cNvPr>
                <p:cNvSpPr/>
                <p:nvPr/>
              </p:nvSpPr>
              <p:spPr>
                <a:xfrm>
                  <a:off x="4902812" y="1841355"/>
                  <a:ext cx="1006625" cy="320226"/>
                </a:xfrm>
                <a:prstGeom prst="roundRect">
                  <a:avLst/>
                </a:prstGeom>
                <a:solidFill>
                  <a:srgbClr val="DA9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USER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0051FE4F-08D6-2DE1-CE5B-CAFD7AFED892}"/>
                    </a:ext>
                  </a:extLst>
                </p:cNvPr>
                <p:cNvSpPr/>
                <p:nvPr/>
              </p:nvSpPr>
              <p:spPr>
                <a:xfrm>
                  <a:off x="6044262" y="1841355"/>
                  <a:ext cx="1006625" cy="320226"/>
                </a:xfrm>
                <a:prstGeom prst="roundRect">
                  <a:avLst/>
                </a:prstGeom>
                <a:solidFill>
                  <a:srgbClr val="DA9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REPORT</a:t>
                  </a:r>
                  <a:endParaRPr lang="ko-KR" altLang="en-US" sz="1200" dirty="0"/>
                </a:p>
              </p:txBody>
            </p: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0465B1BE-80F8-989D-355A-51E66D714F06}"/>
                    </a:ext>
                  </a:extLst>
                </p:cNvPr>
                <p:cNvSpPr/>
                <p:nvPr/>
              </p:nvSpPr>
              <p:spPr>
                <a:xfrm>
                  <a:off x="7163312" y="1841355"/>
                  <a:ext cx="1006625" cy="320226"/>
                </a:xfrm>
                <a:prstGeom prst="roundRect">
                  <a:avLst/>
                </a:prstGeom>
                <a:solidFill>
                  <a:srgbClr val="DA9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COMMENT</a:t>
                  </a:r>
                  <a:endParaRPr lang="ko-KR" altLang="en-US" sz="1200" dirty="0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916160D9-698A-56DB-AF22-EA8EB5F2240B}"/>
                    </a:ext>
                  </a:extLst>
                </p:cNvPr>
                <p:cNvSpPr/>
                <p:nvPr/>
              </p:nvSpPr>
              <p:spPr>
                <a:xfrm>
                  <a:off x="6044262" y="1841255"/>
                  <a:ext cx="1006625" cy="320226"/>
                </a:xfrm>
                <a:prstGeom prst="roundRect">
                  <a:avLst/>
                </a:prstGeom>
                <a:solidFill>
                  <a:srgbClr val="DA9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REPORT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78666389-AB75-A0EF-6757-D339733BC5C3}"/>
                    </a:ext>
                  </a:extLst>
                </p:cNvPr>
                <p:cNvSpPr/>
                <p:nvPr/>
              </p:nvSpPr>
              <p:spPr>
                <a:xfrm>
                  <a:off x="7163312" y="1841255"/>
                  <a:ext cx="1006625" cy="320226"/>
                </a:xfrm>
                <a:prstGeom prst="roundRect">
                  <a:avLst/>
                </a:prstGeom>
                <a:solidFill>
                  <a:srgbClr val="DA9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latin typeface="Lexend Deca" panose="020B0600000101010101" charset="0"/>
                    </a:rPr>
                    <a:t>COMMENT</a:t>
                  </a:r>
                  <a:endParaRPr lang="ko-KR" altLang="en-US" sz="1200" dirty="0">
                    <a:latin typeface="Lexend Deca" panose="020B0600000101010101" charset="0"/>
                  </a:endParaRPr>
                </a:p>
              </p:txBody>
            </p:sp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C59F1D1-1E05-968F-72A0-1DAF0506B586}"/>
                  </a:ext>
                </a:extLst>
              </p:cNvPr>
              <p:cNvSpPr/>
              <p:nvPr/>
            </p:nvSpPr>
            <p:spPr>
              <a:xfrm>
                <a:off x="3796674" y="454935"/>
                <a:ext cx="1584000" cy="496091"/>
              </a:xfrm>
              <a:prstGeom prst="round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Lexend Deca" panose="020B0600000101010101" charset="0"/>
                  </a:rPr>
                  <a:t>TRIP DIARY</a:t>
                </a:r>
                <a:endParaRPr lang="ko-KR" altLang="en-US" sz="1600" dirty="0">
                  <a:solidFill>
                    <a:schemeClr val="bg1"/>
                  </a:solidFill>
                  <a:latin typeface="Lexend Deca" panose="020B0600000101010101" charset="0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687BB35-5452-00D4-0A12-E14221C82636}"/>
                  </a:ext>
                </a:extLst>
              </p:cNvPr>
              <p:cNvGrpSpPr/>
              <p:nvPr/>
            </p:nvGrpSpPr>
            <p:grpSpPr>
              <a:xfrm>
                <a:off x="2900485" y="951026"/>
                <a:ext cx="3982015" cy="450571"/>
                <a:chOff x="2900485" y="948877"/>
                <a:chExt cx="3982015" cy="45057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2B031DDC-EF97-2F46-CB55-70E5BFE62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4674" y="948877"/>
                  <a:ext cx="0" cy="18152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BD4C215-D9E2-2C21-A81C-EEFC82BF7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0485" y="1130077"/>
                  <a:ext cx="0" cy="26817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79A0F87B-A713-2C5B-C699-E52D9A3DC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6085" y="1131277"/>
                  <a:ext cx="0" cy="26817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EB7E75DD-0FDB-37A0-B7B4-42A01322D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1411" y="1130077"/>
                  <a:ext cx="397108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7B9187D9-FF72-2462-184E-A014BBB56BBA}"/>
                  </a:ext>
                </a:extLst>
              </p:cNvPr>
              <p:cNvSpPr/>
              <p:nvPr/>
            </p:nvSpPr>
            <p:spPr>
              <a:xfrm>
                <a:off x="658837" y="1398148"/>
                <a:ext cx="4433149" cy="360000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Lexend Deca" panose="020B0600000101010101" charset="0"/>
                  </a:rPr>
                  <a:t>USER SERVICE</a:t>
                </a:r>
                <a:endParaRPr lang="ko-KR" altLang="en-US" dirty="0">
                  <a:latin typeface="Lexend Deca" panose="020B0600000101010101" charset="0"/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0623F430-E4F6-5353-A595-AE6A82B79565}"/>
                  </a:ext>
                </a:extLst>
              </p:cNvPr>
              <p:cNvSpPr/>
              <p:nvPr/>
            </p:nvSpPr>
            <p:spPr>
              <a:xfrm>
                <a:off x="5226812" y="1398151"/>
                <a:ext cx="3267125" cy="359997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Lexend Deca" panose="020B0600000101010101" charset="0"/>
                  </a:rPr>
                  <a:t>ADMIN OFFICE</a:t>
                </a:r>
                <a:endParaRPr lang="ko-KR" altLang="en-US" dirty="0">
                  <a:latin typeface="Lexend Deca" panose="020B0600000101010101" charset="0"/>
                </a:endParaRPr>
              </a:p>
            </p:txBody>
          </p: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5E5A925-81BF-568B-522E-37FC5FA24CED}"/>
                </a:ext>
              </a:extLst>
            </p:cNvPr>
            <p:cNvSpPr/>
            <p:nvPr/>
          </p:nvSpPr>
          <p:spPr>
            <a:xfrm>
              <a:off x="648447" y="2789470"/>
              <a:ext cx="1006625" cy="320226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로그인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C65F1B4-A90B-0018-DF79-8E25B2D68D48}"/>
                </a:ext>
              </a:extLst>
            </p:cNvPr>
            <p:cNvSpPr/>
            <p:nvPr/>
          </p:nvSpPr>
          <p:spPr>
            <a:xfrm>
              <a:off x="648447" y="3204578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EF573F1-2A43-D1BB-6AE6-E409C41BAFA2}"/>
                </a:ext>
              </a:extLst>
            </p:cNvPr>
            <p:cNvSpPr/>
            <p:nvPr/>
          </p:nvSpPr>
          <p:spPr>
            <a:xfrm>
              <a:off x="648449" y="3626978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자동로그인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E3EA2C8-4619-68F4-5861-D3C2B113675D}"/>
                </a:ext>
              </a:extLst>
            </p:cNvPr>
            <p:cNvSpPr/>
            <p:nvPr/>
          </p:nvSpPr>
          <p:spPr>
            <a:xfrm>
              <a:off x="648449" y="4049378"/>
              <a:ext cx="1006625" cy="320226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로그아웃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9855B8-776D-E103-E0CC-DC48DB6A7F5B}"/>
                </a:ext>
              </a:extLst>
            </p:cNvPr>
            <p:cNvSpPr/>
            <p:nvPr/>
          </p:nvSpPr>
          <p:spPr>
            <a:xfrm>
              <a:off x="648449" y="4483999"/>
              <a:ext cx="1006625" cy="320226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회원탈퇴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8D82B15-1785-0023-A0E4-ACFA32468552}"/>
                </a:ext>
              </a:extLst>
            </p:cNvPr>
            <p:cNvSpPr/>
            <p:nvPr/>
          </p:nvSpPr>
          <p:spPr>
            <a:xfrm>
              <a:off x="1796988" y="2788270"/>
              <a:ext cx="1006625" cy="320226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 목록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4885A2E-1B1F-6141-6A07-FE7BC2197F04}"/>
                </a:ext>
              </a:extLst>
            </p:cNvPr>
            <p:cNvSpPr/>
            <p:nvPr/>
          </p:nvSpPr>
          <p:spPr>
            <a:xfrm>
              <a:off x="1796987" y="3197378"/>
              <a:ext cx="1006625" cy="320226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작성하기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04FC3AB-EF8F-7565-CE89-78A671253849}"/>
                </a:ext>
              </a:extLst>
            </p:cNvPr>
            <p:cNvSpPr/>
            <p:nvPr/>
          </p:nvSpPr>
          <p:spPr>
            <a:xfrm>
              <a:off x="1790987" y="4144755"/>
              <a:ext cx="1006625" cy="44004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다이어리 삭제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CFC9276-9984-139A-74EE-D613907526D2}"/>
                </a:ext>
              </a:extLst>
            </p:cNvPr>
            <p:cNvSpPr/>
            <p:nvPr/>
          </p:nvSpPr>
          <p:spPr>
            <a:xfrm>
              <a:off x="1790986" y="3612578"/>
              <a:ext cx="1006625" cy="44004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다이어리 수정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25ED7C1-E652-72E0-9595-0376A3BC1535}"/>
                </a:ext>
              </a:extLst>
            </p:cNvPr>
            <p:cNvSpPr/>
            <p:nvPr/>
          </p:nvSpPr>
          <p:spPr>
            <a:xfrm>
              <a:off x="2950188" y="2789470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TIP </a:t>
              </a:r>
              <a:r>
                <a:rPr lang="ko-KR" altLang="en-US" sz="1100" dirty="0">
                  <a:solidFill>
                    <a:schemeClr val="tx1"/>
                  </a:solidFill>
                </a:rPr>
                <a:t>목록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F388BE8-4D13-E231-9111-FD5211000E0B}"/>
                </a:ext>
              </a:extLst>
            </p:cNvPr>
            <p:cNvSpPr/>
            <p:nvPr/>
          </p:nvSpPr>
          <p:spPr>
            <a:xfrm>
              <a:off x="2944188" y="3193870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10000"/>
                  <a:lumOff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신고하기</a:t>
              </a:r>
              <a:endParaRPr lang="ko-KR" altLang="en-US" sz="11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6484AC-BD1F-60F2-CEEF-7313D137FE8D}"/>
                </a:ext>
              </a:extLst>
            </p:cNvPr>
            <p:cNvSpPr/>
            <p:nvPr/>
          </p:nvSpPr>
          <p:spPr>
            <a:xfrm>
              <a:off x="2933523" y="3621977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10000"/>
                  <a:lumOff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댓글 작성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D1B9D3A-2ADA-2BF3-26B1-6C04E642FE7B}"/>
                </a:ext>
              </a:extLst>
            </p:cNvPr>
            <p:cNvSpPr/>
            <p:nvPr/>
          </p:nvSpPr>
          <p:spPr>
            <a:xfrm>
              <a:off x="4097388" y="2795520"/>
              <a:ext cx="1006625" cy="437203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PHOTO </a:t>
              </a:r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목록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200509-F1A4-BEA5-5ED9-C04137D6232B}"/>
                </a:ext>
              </a:extLst>
            </p:cNvPr>
            <p:cNvSpPr/>
            <p:nvPr/>
          </p:nvSpPr>
          <p:spPr>
            <a:xfrm>
              <a:off x="4080974" y="3316151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10000"/>
                  <a:lumOff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신고하기</a:t>
              </a:r>
              <a:endParaRPr lang="ko-KR" altLang="en-US" sz="11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7585F13-2179-041E-0FF7-9BEB9C8E0525}"/>
                </a:ext>
              </a:extLst>
            </p:cNvPr>
            <p:cNvSpPr/>
            <p:nvPr/>
          </p:nvSpPr>
          <p:spPr>
            <a:xfrm>
              <a:off x="4076060" y="3728388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10000"/>
                  <a:lumOff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댓글 작성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98ADA48-C942-6CC7-2F82-13A1B826DE98}"/>
                </a:ext>
              </a:extLst>
            </p:cNvPr>
            <p:cNvSpPr/>
            <p:nvPr/>
          </p:nvSpPr>
          <p:spPr>
            <a:xfrm>
              <a:off x="5222424" y="2788270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사용자관리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C759F3D-0841-7478-EA3C-128EA0A19EC6}"/>
                </a:ext>
              </a:extLst>
            </p:cNvPr>
            <p:cNvSpPr/>
            <p:nvPr/>
          </p:nvSpPr>
          <p:spPr>
            <a:xfrm>
              <a:off x="5222424" y="3193291"/>
              <a:ext cx="1006625" cy="44199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사용자작성 개수확인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E733DE-0759-02FE-B908-7AB45258F76E}"/>
                </a:ext>
              </a:extLst>
            </p:cNvPr>
            <p:cNvSpPr/>
            <p:nvPr/>
          </p:nvSpPr>
          <p:spPr>
            <a:xfrm>
              <a:off x="6363875" y="2788270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수정하기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191D6BF-ED15-1FEE-5853-5E98FDB589BF}"/>
                </a:ext>
              </a:extLst>
            </p:cNvPr>
            <p:cNvSpPr/>
            <p:nvPr/>
          </p:nvSpPr>
          <p:spPr>
            <a:xfrm>
              <a:off x="6363875" y="3190361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삭제하기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433D3DC-DDCD-388A-C6AE-4FF0505AA995}"/>
                </a:ext>
              </a:extLst>
            </p:cNvPr>
            <p:cNvSpPr/>
            <p:nvPr/>
          </p:nvSpPr>
          <p:spPr>
            <a:xfrm>
              <a:off x="7495475" y="2782270"/>
              <a:ext cx="1006625" cy="32022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삭제하기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D2A672B-C461-FB12-A99F-0CEB41FA38CE}"/>
                </a:ext>
              </a:extLst>
            </p:cNvPr>
            <p:cNvSpPr/>
            <p:nvPr/>
          </p:nvSpPr>
          <p:spPr>
            <a:xfrm>
              <a:off x="648040" y="3204578"/>
              <a:ext cx="1006625" cy="320226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회원가입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31CCEC8-AF79-E9BE-FFB9-49348B5C7C1A}"/>
                </a:ext>
              </a:extLst>
            </p:cNvPr>
            <p:cNvSpPr/>
            <p:nvPr/>
          </p:nvSpPr>
          <p:spPr>
            <a:xfrm>
              <a:off x="648042" y="3626978"/>
              <a:ext cx="1006625" cy="320226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자동로그인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16409CB-356C-74D1-1605-72A753DD4417}"/>
                </a:ext>
              </a:extLst>
            </p:cNvPr>
            <p:cNvSpPr/>
            <p:nvPr/>
          </p:nvSpPr>
          <p:spPr>
            <a:xfrm>
              <a:off x="2949781" y="2789470"/>
              <a:ext cx="1006625" cy="320226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TIP </a:t>
              </a:r>
              <a:r>
                <a:rPr lang="ko-KR" altLang="en-US" sz="11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목록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2C2A0F-798D-9E2D-E171-D207CC292096}"/>
              </a:ext>
            </a:extLst>
          </p:cNvPr>
          <p:cNvGrpSpPr/>
          <p:nvPr/>
        </p:nvGrpSpPr>
        <p:grpSpPr>
          <a:xfrm>
            <a:off x="6858112" y="1034009"/>
            <a:ext cx="1592712" cy="638143"/>
            <a:chOff x="6133594" y="4084107"/>
            <a:chExt cx="2232000" cy="728316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021A21-8101-CE38-470E-C9DA7E18153D}"/>
                </a:ext>
              </a:extLst>
            </p:cNvPr>
            <p:cNvSpPr/>
            <p:nvPr/>
          </p:nvSpPr>
          <p:spPr>
            <a:xfrm>
              <a:off x="6133594" y="4084107"/>
              <a:ext cx="2232000" cy="325324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로그인 후 사용 가능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5EB2758-30A1-C4A9-51FD-793CB66F33AD}"/>
                </a:ext>
              </a:extLst>
            </p:cNvPr>
            <p:cNvSpPr/>
            <p:nvPr/>
          </p:nvSpPr>
          <p:spPr>
            <a:xfrm>
              <a:off x="6133594" y="4492198"/>
              <a:ext cx="2232000" cy="32022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10000"/>
                  <a:lumOff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로그인 여부 상관</a:t>
              </a:r>
              <a:r>
                <a:rPr lang="en-US" altLang="ko-KR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X</a:t>
              </a:r>
            </a:p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로그인 전</a:t>
              </a:r>
              <a:r>
                <a:rPr lang="en-US" altLang="ko-KR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: </a:t>
              </a:r>
              <a:r>
                <a:rPr lang="ko-KR" altLang="en-US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삭제 불가능 </a:t>
              </a:r>
              <a:r>
                <a:rPr lang="en-US" altLang="ko-KR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 </a:t>
              </a:r>
              <a:r>
                <a:rPr lang="ko-KR" altLang="en-US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후 </a:t>
              </a:r>
              <a:r>
                <a:rPr lang="en-US" altLang="ko-KR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가능</a:t>
              </a:r>
              <a:r>
                <a:rPr lang="en-US" altLang="ko-KR" sz="7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ko-KR" altLang="en-US" sz="7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1" name="Google Shape;303;p38">
            <a:extLst>
              <a:ext uri="{FF2B5EF4-FFF2-40B4-BE49-F238E27FC236}">
                <a16:creationId xmlns:a16="http://schemas.microsoft.com/office/drawing/2014/main" id="{32575632-7619-2ECE-3B4D-032518E895E1}"/>
              </a:ext>
            </a:extLst>
          </p:cNvPr>
          <p:cNvSpPr txBox="1"/>
          <p:nvPr/>
        </p:nvSpPr>
        <p:spPr>
          <a:xfrm>
            <a:off x="277087" y="1149145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IA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설계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51" name="Google Shape;236;p35">
            <a:extLst>
              <a:ext uri="{FF2B5EF4-FFF2-40B4-BE49-F238E27FC236}">
                <a16:creationId xmlns:a16="http://schemas.microsoft.com/office/drawing/2014/main" id="{4B5C17BF-3506-7AA2-D0FB-030138ECA04E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8069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FD947F-ADC9-902A-74E3-D4481B320489}"/>
              </a:ext>
            </a:extLst>
          </p:cNvPr>
          <p:cNvSpPr/>
          <p:nvPr/>
        </p:nvSpPr>
        <p:spPr>
          <a:xfrm>
            <a:off x="6356555" y="4336026"/>
            <a:ext cx="2786564" cy="807474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2" name="Picture 2" descr="preview">
            <a:extLst>
              <a:ext uri="{FF2B5EF4-FFF2-40B4-BE49-F238E27FC236}">
                <a16:creationId xmlns:a16="http://schemas.microsoft.com/office/drawing/2014/main" id="{17DE7567-0145-7FDA-C7DF-CDEBA968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41" y="1178641"/>
            <a:ext cx="6699426" cy="36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B2096-7F41-1FBF-89C6-9695852F4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" y="625929"/>
            <a:ext cx="1333616" cy="396274"/>
          </a:xfrm>
          <a:prstGeom prst="rect">
            <a:avLst/>
          </a:prstGeom>
        </p:spPr>
      </p:pic>
      <p:sp>
        <p:nvSpPr>
          <p:cNvPr id="11" name="Google Shape;303;p38">
            <a:extLst>
              <a:ext uri="{FF2B5EF4-FFF2-40B4-BE49-F238E27FC236}">
                <a16:creationId xmlns:a16="http://schemas.microsoft.com/office/drawing/2014/main" id="{C8CE5373-C82C-1E8C-9DC8-F8EF02206F8F}"/>
              </a:ext>
            </a:extLst>
          </p:cNvPr>
          <p:cNvSpPr txBox="1"/>
          <p:nvPr/>
        </p:nvSpPr>
        <p:spPr>
          <a:xfrm>
            <a:off x="1610703" y="657866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서비스 기획 및 방향성 설계 </a:t>
            </a:r>
            <a:r>
              <a:rPr lang="en-US" altLang="ko-KR" sz="1200" dirty="0">
                <a:solidFill>
                  <a:schemeClr val="dk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tamaran"/>
              </a:rPr>
              <a:t>(4 / 4)</a:t>
            </a:r>
            <a:endParaRPr sz="1200" dirty="0">
              <a:solidFill>
                <a:schemeClr val="dk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3" name="Google Shape;303;p38">
            <a:extLst>
              <a:ext uri="{FF2B5EF4-FFF2-40B4-BE49-F238E27FC236}">
                <a16:creationId xmlns:a16="http://schemas.microsoft.com/office/drawing/2014/main" id="{96F5B87C-6EAF-8518-B18A-512CFCB1E4E4}"/>
              </a:ext>
            </a:extLst>
          </p:cNvPr>
          <p:cNvSpPr txBox="1"/>
          <p:nvPr/>
        </p:nvSpPr>
        <p:spPr>
          <a:xfrm>
            <a:off x="277087" y="1178641"/>
            <a:ext cx="307539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ERD </a:t>
            </a:r>
            <a:r>
              <a:rPr lang="ko-KR" altLang="en-US" sz="1300" b="1" dirty="0">
                <a:solidFill>
                  <a:schemeClr val="dk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조선일보명조" panose="02030304000000000000" pitchFamily="18" charset="-127"/>
                <a:sym typeface="Catamaran"/>
              </a:rPr>
              <a:t>설계</a:t>
            </a:r>
            <a:endParaRPr sz="1300" b="1" dirty="0">
              <a:solidFill>
                <a:schemeClr val="dk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조선일보명조" panose="02030304000000000000" pitchFamily="18" charset="-127"/>
              <a:sym typeface="Catamaran"/>
            </a:endParaRPr>
          </a:p>
        </p:txBody>
      </p:sp>
      <p:sp>
        <p:nvSpPr>
          <p:cNvPr id="7" name="Google Shape;236;p35">
            <a:extLst>
              <a:ext uri="{FF2B5EF4-FFF2-40B4-BE49-F238E27FC236}">
                <a16:creationId xmlns:a16="http://schemas.microsoft.com/office/drawing/2014/main" id="{1D6C70ED-4DAD-30B6-7A43-162FCDBE62F4}"/>
              </a:ext>
            </a:extLst>
          </p:cNvPr>
          <p:cNvSpPr txBox="1">
            <a:spLocks/>
          </p:cNvSpPr>
          <p:nvPr/>
        </p:nvSpPr>
        <p:spPr>
          <a:xfrm>
            <a:off x="33818" y="158113"/>
            <a:ext cx="1464928" cy="41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500" b="1"/>
              <a:t>PROJECT#1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754277001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flat" cmpd="sng">
          <a:solidFill>
            <a:schemeClr val="lt2"/>
          </a:solidFill>
          <a:prstDash val="solid"/>
          <a:round/>
          <a:headEnd type="none" w="sm" len="sm"/>
          <a:tailEnd type="none" w="sm" len="sm"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>
            <a:solidFill>
              <a:schemeClr val="accent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1175</Words>
  <Application>Microsoft Office PowerPoint</Application>
  <PresentationFormat>화면 슬라이드 쇼(16:9)</PresentationFormat>
  <Paragraphs>262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제주고딕</vt:lpstr>
      <vt:lpstr>Lexend Deca</vt:lpstr>
      <vt:lpstr>Arial</vt:lpstr>
      <vt:lpstr>조선일보명조</vt:lpstr>
      <vt:lpstr>Catamaran</vt:lpstr>
      <vt:lpstr>Pastel Minimalist Elegant Lines Portfolio by Slidesgo</vt:lpstr>
      <vt:lpstr>Web Developer Portfolio</vt:lpstr>
      <vt:lpstr>My resume</vt:lpstr>
      <vt:lpstr>Back-End</vt:lpstr>
      <vt:lpstr>PROJECT#1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PROJECT#2</vt:lpstr>
      <vt:lpstr>PowerPoint 프레젠테이션</vt:lpstr>
      <vt:lpstr>PROJECT#2</vt:lpstr>
      <vt:lpstr>PROJECT#2</vt:lpstr>
      <vt:lpstr>PROJECT#2</vt:lpstr>
      <vt:lpstr>PROJECT#2</vt:lpstr>
      <vt:lpstr>PROJECT#2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SOOHYUN CHOI</dc:creator>
  <cp:lastModifiedBy>수현 최</cp:lastModifiedBy>
  <cp:revision>112</cp:revision>
  <cp:lastPrinted>2023-05-01T06:24:40Z</cp:lastPrinted>
  <dcterms:modified xsi:type="dcterms:W3CDTF">2023-09-19T11:35:55Z</dcterms:modified>
</cp:coreProperties>
</file>